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9"/>
  </p:notesMasterIdLst>
  <p:handoutMasterIdLst>
    <p:handoutMasterId r:id="rId20"/>
  </p:handoutMasterIdLst>
  <p:sldIdLst>
    <p:sldId id="307" r:id="rId4"/>
    <p:sldId id="312" r:id="rId5"/>
    <p:sldId id="352" r:id="rId6"/>
    <p:sldId id="353" r:id="rId7"/>
    <p:sldId id="359" r:id="rId8"/>
    <p:sldId id="354" r:id="rId9"/>
    <p:sldId id="355" r:id="rId10"/>
    <p:sldId id="351" r:id="rId11"/>
    <p:sldId id="349" r:id="rId12"/>
    <p:sldId id="350" r:id="rId13"/>
    <p:sldId id="348" r:id="rId14"/>
    <p:sldId id="357" r:id="rId15"/>
    <p:sldId id="358" r:id="rId16"/>
    <p:sldId id="356" r:id="rId17"/>
    <p:sldId id="341" r:id="rId18"/>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2C"/>
    <a:srgbClr val="FFFFFF"/>
    <a:srgbClr val="EB15B3"/>
    <a:srgbClr val="4D7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758844-FCD7-40EA-9471-3F4C680BFC4B}" v="35" dt="2025-02-20T15:21:38.67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ema til typografi 1 - Markerin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llemlayout 4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6283" autoAdjust="0"/>
  </p:normalViewPr>
  <p:slideViewPr>
    <p:cSldViewPr>
      <p:cViewPr varScale="1">
        <p:scale>
          <a:sx n="63" d="100"/>
          <a:sy n="63" d="100"/>
        </p:scale>
        <p:origin x="1212" y="56"/>
      </p:cViewPr>
      <p:guideLst>
        <p:guide orient="horz" pos="4110"/>
        <p:guide pos="2880"/>
      </p:guideLst>
    </p:cSldViewPr>
  </p:slideViewPr>
  <p:outlineViewPr>
    <p:cViewPr>
      <p:scale>
        <a:sx n="33" d="100"/>
        <a:sy n="33" d="100"/>
      </p:scale>
      <p:origin x="0" y="40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D4E571D-4D77-4805-8A85-86E461632B59}" type="datetimeFigureOut">
              <a:rPr lang="da-DK" smtClean="0"/>
              <a:t>22-02-2025</a:t>
            </a:fld>
            <a:endParaRPr lang="da-DK"/>
          </a:p>
        </p:txBody>
      </p:sp>
      <p:sp>
        <p:nvSpPr>
          <p:cNvPr id="4" name="Pladsholder til sidefod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C2BDFB4-AF61-4AA8-B4F3-E5A752607E54}" type="slidenum">
              <a:rPr lang="da-DK" smtClean="0"/>
              <a:t>‹nr.›</a:t>
            </a:fld>
            <a:endParaRPr lang="da-DK"/>
          </a:p>
        </p:txBody>
      </p:sp>
    </p:spTree>
    <p:extLst>
      <p:ext uri="{BB962C8B-B14F-4D97-AF65-F5344CB8AC3E}">
        <p14:creationId xmlns:p14="http://schemas.microsoft.com/office/powerpoint/2010/main" val="3574068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B6222AB-380D-41D2-AF69-5948D236206F}" type="datetimeFigureOut">
              <a:rPr lang="da-DK" smtClean="0"/>
              <a:t>22-02-2025</a:t>
            </a:fld>
            <a:endParaRPr lang="da-DK"/>
          </a:p>
        </p:txBody>
      </p:sp>
      <p:sp>
        <p:nvSpPr>
          <p:cNvPr id="4" name="Pladsholder til slidebillede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630BB48-8625-4792-BAEF-3A6C6076A1F1}" type="slidenum">
              <a:rPr lang="da-DK" smtClean="0"/>
              <a:t>‹nr.›</a:t>
            </a:fld>
            <a:endParaRPr lang="da-DK"/>
          </a:p>
        </p:txBody>
      </p:sp>
    </p:spTree>
    <p:extLst>
      <p:ext uri="{BB962C8B-B14F-4D97-AF65-F5344CB8AC3E}">
        <p14:creationId xmlns:p14="http://schemas.microsoft.com/office/powerpoint/2010/main" val="960875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30BB48-8625-4792-BAEF-3A6C6076A1F1}" type="slidenum">
              <a:rPr lang="da-DK" smtClean="0"/>
              <a:t>1</a:t>
            </a:fld>
            <a:endParaRPr lang="da-DK"/>
          </a:p>
        </p:txBody>
      </p:sp>
    </p:spTree>
    <p:extLst>
      <p:ext uri="{BB962C8B-B14F-4D97-AF65-F5344CB8AC3E}">
        <p14:creationId xmlns:p14="http://schemas.microsoft.com/office/powerpoint/2010/main" val="348851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el 7"/>
          <p:cNvSpPr>
            <a:spLocks noGrp="1"/>
          </p:cNvSpPr>
          <p:nvPr>
            <p:ph type="title"/>
          </p:nvPr>
        </p:nvSpPr>
        <p:spPr>
          <a:xfrm>
            <a:off x="827584" y="1553792"/>
            <a:ext cx="7920880" cy="944628"/>
          </a:xfrm>
        </p:spPr>
        <p:txBody>
          <a:bodyPr>
            <a:normAutofit/>
          </a:bodyPr>
          <a:lstStyle>
            <a:lvl1pPr algn="l">
              <a:defRPr lang="da-DK" sz="3200" kern="1200" cap="all" baseline="0" dirty="0">
                <a:solidFill>
                  <a:srgbClr val="00602C"/>
                </a:solidFill>
                <a:latin typeface="Trebuchet MS" panose="020B0603020202020204" pitchFamily="34" charset="0"/>
                <a:ea typeface="+mn-ea"/>
                <a:cs typeface="+mn-cs"/>
              </a:defRPr>
            </a:lvl1pPr>
          </a:lstStyle>
          <a:p>
            <a:r>
              <a:rPr lang="da-DK" dirty="0"/>
              <a:t>Klik for at redigere i master</a:t>
            </a:r>
          </a:p>
        </p:txBody>
      </p:sp>
      <p:sp>
        <p:nvSpPr>
          <p:cNvPr id="3" name="Tekstboks 2"/>
          <p:cNvSpPr txBox="1"/>
          <p:nvPr userDrawn="1"/>
        </p:nvSpPr>
        <p:spPr>
          <a:xfrm>
            <a:off x="6672116" y="6129595"/>
            <a:ext cx="1402756" cy="333425"/>
          </a:xfrm>
          <a:prstGeom prst="rect">
            <a:avLst/>
          </a:prstGeom>
          <a:noFill/>
        </p:spPr>
        <p:txBody>
          <a:bodyPr wrap="none" lIns="0" tIns="0" rIns="0" bIns="0" rtlCol="0">
            <a:spAutoFit/>
          </a:bodyPr>
          <a:lstStyle/>
          <a:p>
            <a:pPr>
              <a:lnSpc>
                <a:spcPts val="1300"/>
              </a:lnSpc>
            </a:pPr>
            <a:r>
              <a:rPr lang="da-DK" sz="1200" cap="all" baseline="0" dirty="0">
                <a:solidFill>
                  <a:schemeClr val="bg1"/>
                </a:solidFill>
              </a:rPr>
              <a:t>Vækst og </a:t>
            </a:r>
          </a:p>
          <a:p>
            <a:pPr>
              <a:lnSpc>
                <a:spcPts val="1300"/>
              </a:lnSpc>
            </a:pPr>
            <a:r>
              <a:rPr lang="da-DK" sz="1200" cap="all" baseline="0" dirty="0">
                <a:solidFill>
                  <a:schemeClr val="bg1"/>
                </a:solidFill>
              </a:rPr>
              <a:t>bæredygtighed</a:t>
            </a:r>
          </a:p>
        </p:txBody>
      </p:sp>
    </p:spTree>
    <p:extLst>
      <p:ext uri="{BB962C8B-B14F-4D97-AF65-F5344CB8AC3E}">
        <p14:creationId xmlns:p14="http://schemas.microsoft.com/office/powerpoint/2010/main" val="376497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pic>
        <p:nvPicPr>
          <p:cNvPr id="2" name="Billed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9" t="11949" r="8122"/>
          <a:stretch/>
        </p:blipFill>
        <p:spPr>
          <a:xfrm>
            <a:off x="0" y="0"/>
            <a:ext cx="9144000" cy="6038528"/>
          </a:xfrm>
          <a:prstGeom prst="rect">
            <a:avLst/>
          </a:prstGeom>
        </p:spPr>
      </p:pic>
      <p:sp>
        <p:nvSpPr>
          <p:cNvPr id="8" name="Titel 7"/>
          <p:cNvSpPr>
            <a:spLocks noGrp="1"/>
          </p:cNvSpPr>
          <p:nvPr>
            <p:ph type="title"/>
          </p:nvPr>
        </p:nvSpPr>
        <p:spPr>
          <a:xfrm>
            <a:off x="827584" y="1553792"/>
            <a:ext cx="7920880" cy="944628"/>
          </a:xfrm>
        </p:spPr>
        <p:txBody>
          <a:bodyPr>
            <a:normAutofit/>
          </a:bodyPr>
          <a:lstStyle>
            <a:lvl1pPr algn="l">
              <a:defRPr lang="da-DK" sz="3200" kern="1200" cap="all" baseline="0" dirty="0">
                <a:solidFill>
                  <a:schemeClr val="bg1"/>
                </a:solidFill>
                <a:latin typeface="Trebuchet MS" panose="020B0603020202020204" pitchFamily="34" charset="0"/>
                <a:ea typeface="+mn-ea"/>
                <a:cs typeface="+mn-cs"/>
              </a:defRPr>
            </a:lvl1pPr>
          </a:lstStyle>
          <a:p>
            <a:r>
              <a:rPr lang="da-DK" dirty="0"/>
              <a:t>Klik for at redigere i master</a:t>
            </a:r>
          </a:p>
        </p:txBody>
      </p:sp>
      <p:pic>
        <p:nvPicPr>
          <p:cNvPr id="4" name="Billed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 y="4092654"/>
            <a:ext cx="9139276" cy="2764631"/>
          </a:xfrm>
          <a:prstGeom prst="rect">
            <a:avLst/>
          </a:prstGeom>
        </p:spPr>
      </p:pic>
      <p:sp>
        <p:nvSpPr>
          <p:cNvPr id="5" name="Tekstboks 4"/>
          <p:cNvSpPr txBox="1"/>
          <p:nvPr userDrawn="1"/>
        </p:nvSpPr>
        <p:spPr>
          <a:xfrm>
            <a:off x="107504" y="0"/>
            <a:ext cx="9036496" cy="1200329"/>
          </a:xfrm>
          <a:prstGeom prst="rect">
            <a:avLst/>
          </a:prstGeom>
          <a:noFill/>
        </p:spPr>
        <p:txBody>
          <a:bodyPr wrap="square" rtlCol="0">
            <a:spAutoFit/>
          </a:bodyPr>
          <a:lstStyle/>
          <a:p>
            <a:r>
              <a:rPr lang="da-DK" dirty="0">
                <a:solidFill>
                  <a:schemeClr val="tx2"/>
                </a:solidFill>
              </a:rPr>
              <a:t>For at kunne bruge denne forside, skal du åbne masteren og ændre billedet der:</a:t>
            </a:r>
            <a:r>
              <a:rPr lang="da-DK" baseline="0" dirty="0">
                <a:solidFill>
                  <a:schemeClr val="tx2"/>
                </a:solidFill>
              </a:rPr>
              <a:t> Gå ind i fanen ”Vis” og klik ”Diasmaster”. Her kan du skifte billedet og fjerne denne tekst. </a:t>
            </a:r>
          </a:p>
          <a:p>
            <a:r>
              <a:rPr lang="da-DK" baseline="0" dirty="0">
                <a:solidFill>
                  <a:schemeClr val="tx2"/>
                </a:solidFill>
              </a:rPr>
              <a:t>- </a:t>
            </a:r>
            <a:r>
              <a:rPr lang="da-DK" baseline="0" dirty="0" err="1">
                <a:solidFill>
                  <a:schemeClr val="tx2"/>
                </a:solidFill>
              </a:rPr>
              <a:t>Højreklik</a:t>
            </a:r>
            <a:r>
              <a:rPr lang="da-DK" baseline="0" dirty="0">
                <a:solidFill>
                  <a:schemeClr val="tx2"/>
                </a:solidFill>
              </a:rPr>
              <a:t> billedet og anvend ”Skift billede”</a:t>
            </a:r>
            <a:endParaRPr lang="da-DK" dirty="0">
              <a:solidFill>
                <a:schemeClr val="tx2"/>
              </a:solidFill>
            </a:endParaRPr>
          </a:p>
        </p:txBody>
      </p:sp>
      <p:sp>
        <p:nvSpPr>
          <p:cNvPr id="6" name="Tekstboks 5"/>
          <p:cNvSpPr txBox="1"/>
          <p:nvPr userDrawn="1"/>
        </p:nvSpPr>
        <p:spPr>
          <a:xfrm>
            <a:off x="6672116" y="6129595"/>
            <a:ext cx="1402756" cy="333425"/>
          </a:xfrm>
          <a:prstGeom prst="rect">
            <a:avLst/>
          </a:prstGeom>
          <a:noFill/>
        </p:spPr>
        <p:txBody>
          <a:bodyPr wrap="none" lIns="0" tIns="0" rIns="0" bIns="0" rtlCol="0">
            <a:spAutoFit/>
          </a:bodyPr>
          <a:lstStyle/>
          <a:p>
            <a:pPr>
              <a:lnSpc>
                <a:spcPts val="1300"/>
              </a:lnSpc>
            </a:pPr>
            <a:r>
              <a:rPr lang="da-DK" sz="1200" cap="all" baseline="0" dirty="0">
                <a:solidFill>
                  <a:schemeClr val="bg1"/>
                </a:solidFill>
              </a:rPr>
              <a:t>Vækst og </a:t>
            </a:r>
          </a:p>
          <a:p>
            <a:pPr>
              <a:lnSpc>
                <a:spcPts val="1300"/>
              </a:lnSpc>
            </a:pPr>
            <a:r>
              <a:rPr lang="da-DK" sz="1200" cap="all" baseline="0" dirty="0">
                <a:solidFill>
                  <a:schemeClr val="bg1"/>
                </a:solidFill>
              </a:rPr>
              <a:t>bæredygtighed</a:t>
            </a:r>
          </a:p>
        </p:txBody>
      </p:sp>
    </p:spTree>
    <p:extLst>
      <p:ext uri="{BB962C8B-B14F-4D97-AF65-F5344CB8AC3E}">
        <p14:creationId xmlns:p14="http://schemas.microsoft.com/office/powerpoint/2010/main" val="359573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887760"/>
            <a:ext cx="7427168" cy="381000"/>
          </a:xfrm>
        </p:spPr>
        <p:txBody>
          <a:bodyPr>
            <a:normAutofit/>
          </a:bodyPr>
          <a:lstStyle>
            <a:lvl1pPr algn="l">
              <a:defRPr sz="2400">
                <a:solidFill>
                  <a:srgbClr val="00602C"/>
                </a:solidFill>
              </a:defRPr>
            </a:lvl1pPr>
          </a:lstStyle>
          <a:p>
            <a:r>
              <a:rPr lang="da-DK" dirty="0"/>
              <a:t>Klik for at redigere i master</a:t>
            </a:r>
          </a:p>
        </p:txBody>
      </p:sp>
      <p:sp>
        <p:nvSpPr>
          <p:cNvPr id="3" name="Pladsholder til indhold 2"/>
          <p:cNvSpPr>
            <a:spLocks noGrp="1"/>
          </p:cNvSpPr>
          <p:nvPr>
            <p:ph idx="1"/>
          </p:nvPr>
        </p:nvSpPr>
        <p:spPr>
          <a:xfrm>
            <a:off x="0" y="1620000"/>
            <a:ext cx="9144000" cy="3888000"/>
          </a:xfrm>
          <a:noFill/>
        </p:spPr>
        <p:txBody>
          <a:bodyPr lIns="792000" tIns="144000" rIns="540000"/>
          <a:lstStyle>
            <a:lvl1pPr marL="0" indent="0">
              <a:buFontTx/>
              <a:buNone/>
              <a:defRPr sz="1800" b="1">
                <a:solidFill>
                  <a:schemeClr val="bg1"/>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Tekstboks 3"/>
          <p:cNvSpPr txBox="1"/>
          <p:nvPr userDrawn="1"/>
        </p:nvSpPr>
        <p:spPr>
          <a:xfrm>
            <a:off x="7288755" y="6511115"/>
            <a:ext cx="900888" cy="205184"/>
          </a:xfrm>
          <a:prstGeom prst="rect">
            <a:avLst/>
          </a:prstGeom>
          <a:noFill/>
        </p:spPr>
        <p:txBody>
          <a:bodyPr wrap="none" lIns="0" tIns="0" rIns="0" bIns="0" rtlCol="0">
            <a:spAutoFit/>
          </a:bodyPr>
          <a:lstStyle/>
          <a:p>
            <a:pPr>
              <a:lnSpc>
                <a:spcPts val="800"/>
              </a:lnSpc>
            </a:pPr>
            <a:r>
              <a:rPr lang="da-DK" sz="770" cap="all" baseline="0" dirty="0">
                <a:solidFill>
                  <a:schemeClr val="bg1">
                    <a:lumMod val="65000"/>
                  </a:schemeClr>
                </a:solidFill>
              </a:rPr>
              <a:t>Vækst og </a:t>
            </a:r>
          </a:p>
          <a:p>
            <a:pPr>
              <a:lnSpc>
                <a:spcPts val="800"/>
              </a:lnSpc>
            </a:pPr>
            <a:r>
              <a:rPr lang="da-DK" sz="770" cap="all" baseline="0" dirty="0">
                <a:solidFill>
                  <a:schemeClr val="bg1">
                    <a:lumMod val="65000"/>
                  </a:schemeClr>
                </a:solidFill>
              </a:rPr>
              <a:t>Bæredygtighed</a:t>
            </a:r>
          </a:p>
        </p:txBody>
      </p:sp>
    </p:spTree>
    <p:extLst>
      <p:ext uri="{BB962C8B-B14F-4D97-AF65-F5344CB8AC3E}">
        <p14:creationId xmlns:p14="http://schemas.microsoft.com/office/powerpoint/2010/main" val="186198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sobjek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ladsholder til indhold 2"/>
          <p:cNvSpPr>
            <a:spLocks noGrp="1"/>
          </p:cNvSpPr>
          <p:nvPr>
            <p:ph idx="12"/>
          </p:nvPr>
        </p:nvSpPr>
        <p:spPr>
          <a:xfrm>
            <a:off x="0" y="1620000"/>
            <a:ext cx="4499992" cy="3888000"/>
          </a:xfrm>
          <a:noFill/>
        </p:spPr>
        <p:txBody>
          <a:bodyPr lIns="360000" tIns="144000" rIns="540000"/>
          <a:lstStyle>
            <a:lvl1pPr marL="0" indent="0">
              <a:buFontTx/>
              <a:buNone/>
              <a:tabLst/>
              <a:defRPr sz="1800" b="1">
                <a:solidFill>
                  <a:schemeClr val="bg1"/>
                </a:solidFill>
              </a:defRPr>
            </a:lvl1pPr>
            <a:lvl2pPr marL="457200" indent="0">
              <a:buFontTx/>
              <a:buNone/>
              <a:tabLst/>
              <a:defRPr sz="1800">
                <a:solidFill>
                  <a:schemeClr val="bg1"/>
                </a:solidFill>
              </a:defRPr>
            </a:lvl2pPr>
            <a:lvl3pPr marL="914400" indent="0">
              <a:buFontTx/>
              <a:buNone/>
              <a:tabLst/>
              <a:defRPr sz="1800">
                <a:solidFill>
                  <a:schemeClr val="bg1"/>
                </a:solidFill>
              </a:defRPr>
            </a:lvl3pPr>
            <a:lvl4pPr marL="1371600" indent="0">
              <a:buFontTx/>
              <a:buNone/>
              <a:tabLst/>
              <a:defRPr sz="1800">
                <a:solidFill>
                  <a:schemeClr val="bg1"/>
                </a:solidFill>
              </a:defRPr>
            </a:lvl4pPr>
            <a:lvl5pPr marL="1828800" indent="0">
              <a:buFontTx/>
              <a:buNone/>
              <a:tabLst/>
              <a:defRPr sz="1800">
                <a:solidFill>
                  <a:schemeClr val="bg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Titel 1"/>
          <p:cNvSpPr>
            <a:spLocks noGrp="1"/>
          </p:cNvSpPr>
          <p:nvPr>
            <p:ph type="title"/>
          </p:nvPr>
        </p:nvSpPr>
        <p:spPr>
          <a:xfrm>
            <a:off x="1259632" y="887760"/>
            <a:ext cx="7427168" cy="381000"/>
          </a:xfrm>
        </p:spPr>
        <p:txBody>
          <a:bodyPr>
            <a:normAutofit/>
          </a:bodyPr>
          <a:lstStyle>
            <a:lvl1pPr algn="l">
              <a:defRPr sz="2400">
                <a:solidFill>
                  <a:srgbClr val="00602C"/>
                </a:solidFill>
              </a:defRPr>
            </a:lvl1pPr>
          </a:lstStyle>
          <a:p>
            <a:r>
              <a:rPr lang="da-DK" dirty="0"/>
              <a:t>Klik for at redigere i master</a:t>
            </a:r>
          </a:p>
        </p:txBody>
      </p:sp>
      <p:sp>
        <p:nvSpPr>
          <p:cNvPr id="13" name="Pladsholder til indhold 2"/>
          <p:cNvSpPr>
            <a:spLocks noGrp="1"/>
          </p:cNvSpPr>
          <p:nvPr>
            <p:ph idx="13"/>
          </p:nvPr>
        </p:nvSpPr>
        <p:spPr>
          <a:xfrm>
            <a:off x="4644008" y="1628800"/>
            <a:ext cx="4499992" cy="3888000"/>
          </a:xfrm>
          <a:noFill/>
        </p:spPr>
        <p:txBody>
          <a:bodyPr lIns="360000" tIns="144000" rIns="540000"/>
          <a:lstStyle>
            <a:lvl1pPr marL="0" indent="0">
              <a:buFontTx/>
              <a:buNone/>
              <a:tabLst/>
              <a:defRPr sz="1800" b="1">
                <a:solidFill>
                  <a:schemeClr val="bg1"/>
                </a:solidFill>
              </a:defRPr>
            </a:lvl1pPr>
            <a:lvl2pPr marL="457200" indent="0">
              <a:buFontTx/>
              <a:buNone/>
              <a:tabLst/>
              <a:defRPr sz="1800">
                <a:solidFill>
                  <a:schemeClr val="bg1"/>
                </a:solidFill>
              </a:defRPr>
            </a:lvl2pPr>
            <a:lvl3pPr marL="914400" indent="0">
              <a:buFontTx/>
              <a:buNone/>
              <a:tabLst/>
              <a:defRPr sz="1800">
                <a:solidFill>
                  <a:schemeClr val="bg1"/>
                </a:solidFill>
              </a:defRPr>
            </a:lvl3pPr>
            <a:lvl4pPr marL="1371600" indent="0">
              <a:buFontTx/>
              <a:buNone/>
              <a:tabLst/>
              <a:defRPr sz="1800">
                <a:solidFill>
                  <a:schemeClr val="bg1"/>
                </a:solidFill>
              </a:defRPr>
            </a:lvl4pPr>
            <a:lvl5pPr marL="1828800" indent="0">
              <a:buFontTx/>
              <a:buNone/>
              <a:tabLst/>
              <a:defRPr sz="1800">
                <a:solidFill>
                  <a:schemeClr val="bg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Tekstboks 5"/>
          <p:cNvSpPr txBox="1"/>
          <p:nvPr userDrawn="1"/>
        </p:nvSpPr>
        <p:spPr>
          <a:xfrm>
            <a:off x="7288755" y="6511115"/>
            <a:ext cx="900888" cy="205184"/>
          </a:xfrm>
          <a:prstGeom prst="rect">
            <a:avLst/>
          </a:prstGeom>
          <a:noFill/>
        </p:spPr>
        <p:txBody>
          <a:bodyPr wrap="none" lIns="0" tIns="0" rIns="0" bIns="0" rtlCol="0">
            <a:spAutoFit/>
          </a:bodyPr>
          <a:lstStyle/>
          <a:p>
            <a:pPr>
              <a:lnSpc>
                <a:spcPts val="800"/>
              </a:lnSpc>
            </a:pPr>
            <a:r>
              <a:rPr lang="da-DK" sz="770" cap="all" baseline="0" dirty="0">
                <a:solidFill>
                  <a:schemeClr val="bg1">
                    <a:lumMod val="65000"/>
                  </a:schemeClr>
                </a:solidFill>
              </a:rPr>
              <a:t>Vækst og </a:t>
            </a:r>
          </a:p>
          <a:p>
            <a:pPr>
              <a:lnSpc>
                <a:spcPts val="800"/>
              </a:lnSpc>
            </a:pPr>
            <a:r>
              <a:rPr lang="da-DK" sz="770" cap="all" baseline="0" dirty="0">
                <a:solidFill>
                  <a:schemeClr val="bg1">
                    <a:lumMod val="65000"/>
                  </a:schemeClr>
                </a:solidFill>
              </a:rPr>
              <a:t>Bæredygtighed</a:t>
            </a:r>
          </a:p>
        </p:txBody>
      </p:sp>
    </p:spTree>
    <p:extLst>
      <p:ext uri="{BB962C8B-B14F-4D97-AF65-F5344CB8AC3E}">
        <p14:creationId xmlns:p14="http://schemas.microsoft.com/office/powerpoint/2010/main" val="2462981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o indholdsobjek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ladsholder til indhold 2"/>
          <p:cNvSpPr>
            <a:spLocks noGrp="1"/>
          </p:cNvSpPr>
          <p:nvPr>
            <p:ph idx="12"/>
          </p:nvPr>
        </p:nvSpPr>
        <p:spPr>
          <a:xfrm>
            <a:off x="0" y="1620000"/>
            <a:ext cx="4499992" cy="3888000"/>
          </a:xfrm>
          <a:noFill/>
        </p:spPr>
        <p:txBody>
          <a:bodyPr lIns="360000" tIns="144000" rIns="540000"/>
          <a:lstStyle>
            <a:lvl1pPr marL="0" indent="0">
              <a:buFontTx/>
              <a:buNone/>
              <a:tabLst/>
              <a:defRPr sz="1800" b="1">
                <a:solidFill>
                  <a:schemeClr val="bg1"/>
                </a:solidFill>
              </a:defRPr>
            </a:lvl1pPr>
            <a:lvl2pPr marL="457200" indent="0">
              <a:buFontTx/>
              <a:buNone/>
              <a:tabLst/>
              <a:defRPr sz="1800">
                <a:solidFill>
                  <a:schemeClr val="bg1"/>
                </a:solidFill>
              </a:defRPr>
            </a:lvl2pPr>
            <a:lvl3pPr marL="914400" indent="0">
              <a:buFontTx/>
              <a:buNone/>
              <a:tabLst/>
              <a:defRPr sz="1800">
                <a:solidFill>
                  <a:schemeClr val="bg1"/>
                </a:solidFill>
              </a:defRPr>
            </a:lvl3pPr>
            <a:lvl4pPr marL="1371600" indent="0">
              <a:buFontTx/>
              <a:buNone/>
              <a:tabLst/>
              <a:defRPr sz="1800">
                <a:solidFill>
                  <a:schemeClr val="bg1"/>
                </a:solidFill>
              </a:defRPr>
            </a:lvl4pPr>
            <a:lvl5pPr marL="1828800" indent="0">
              <a:buFontTx/>
              <a:buNone/>
              <a:tabLst/>
              <a:defRPr sz="1800">
                <a:solidFill>
                  <a:schemeClr val="bg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Titel 1"/>
          <p:cNvSpPr>
            <a:spLocks noGrp="1"/>
          </p:cNvSpPr>
          <p:nvPr>
            <p:ph type="title"/>
          </p:nvPr>
        </p:nvSpPr>
        <p:spPr>
          <a:xfrm>
            <a:off x="1259632" y="887760"/>
            <a:ext cx="7427168" cy="381000"/>
          </a:xfrm>
        </p:spPr>
        <p:txBody>
          <a:bodyPr>
            <a:normAutofit/>
          </a:bodyPr>
          <a:lstStyle>
            <a:lvl1pPr algn="l">
              <a:defRPr sz="2400">
                <a:solidFill>
                  <a:srgbClr val="00602C"/>
                </a:solidFill>
              </a:defRPr>
            </a:lvl1pPr>
          </a:lstStyle>
          <a:p>
            <a:r>
              <a:rPr lang="da-DK" dirty="0"/>
              <a:t>Klik for at redigere i master</a:t>
            </a:r>
          </a:p>
        </p:txBody>
      </p:sp>
      <p:sp>
        <p:nvSpPr>
          <p:cNvPr id="13" name="Pladsholder til indhold 2"/>
          <p:cNvSpPr>
            <a:spLocks noGrp="1"/>
          </p:cNvSpPr>
          <p:nvPr>
            <p:ph idx="13"/>
          </p:nvPr>
        </p:nvSpPr>
        <p:spPr>
          <a:xfrm>
            <a:off x="4644008" y="1628800"/>
            <a:ext cx="4499992" cy="3888000"/>
          </a:xfrm>
          <a:noFill/>
        </p:spPr>
        <p:txBody>
          <a:bodyPr lIns="360000" tIns="144000" rIns="540000"/>
          <a:lstStyle>
            <a:lvl1pPr marL="0" indent="0">
              <a:buFontTx/>
              <a:buNone/>
              <a:tabLst/>
              <a:defRPr sz="1800" b="1">
                <a:solidFill>
                  <a:schemeClr val="bg1"/>
                </a:solidFill>
              </a:defRPr>
            </a:lvl1pPr>
            <a:lvl2pPr marL="457200" indent="0">
              <a:buFontTx/>
              <a:buNone/>
              <a:tabLst/>
              <a:defRPr sz="1800">
                <a:solidFill>
                  <a:schemeClr val="bg1"/>
                </a:solidFill>
              </a:defRPr>
            </a:lvl2pPr>
            <a:lvl3pPr marL="914400" indent="0">
              <a:buFontTx/>
              <a:buNone/>
              <a:tabLst/>
              <a:defRPr sz="1800">
                <a:solidFill>
                  <a:schemeClr val="bg1"/>
                </a:solidFill>
              </a:defRPr>
            </a:lvl3pPr>
            <a:lvl4pPr marL="1371600" indent="0">
              <a:buFontTx/>
              <a:buNone/>
              <a:tabLst/>
              <a:defRPr sz="1800">
                <a:solidFill>
                  <a:schemeClr val="bg1"/>
                </a:solidFill>
              </a:defRPr>
            </a:lvl4pPr>
            <a:lvl5pPr marL="1828800" indent="0">
              <a:buFontTx/>
              <a:buNone/>
              <a:tabLst/>
              <a:defRPr sz="1800">
                <a:solidFill>
                  <a:schemeClr val="bg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Tekstboks 5"/>
          <p:cNvSpPr txBox="1"/>
          <p:nvPr userDrawn="1"/>
        </p:nvSpPr>
        <p:spPr>
          <a:xfrm>
            <a:off x="7288755" y="6511115"/>
            <a:ext cx="900888" cy="205184"/>
          </a:xfrm>
          <a:prstGeom prst="rect">
            <a:avLst/>
          </a:prstGeom>
          <a:noFill/>
        </p:spPr>
        <p:txBody>
          <a:bodyPr wrap="none" lIns="0" tIns="0" rIns="0" bIns="0" rtlCol="0">
            <a:spAutoFit/>
          </a:bodyPr>
          <a:lstStyle/>
          <a:p>
            <a:pPr>
              <a:lnSpc>
                <a:spcPts val="800"/>
              </a:lnSpc>
            </a:pPr>
            <a:r>
              <a:rPr lang="da-DK" sz="770" cap="all" baseline="0" dirty="0">
                <a:solidFill>
                  <a:schemeClr val="bg1">
                    <a:lumMod val="65000"/>
                  </a:schemeClr>
                </a:solidFill>
              </a:rPr>
              <a:t>Vækst og </a:t>
            </a:r>
          </a:p>
          <a:p>
            <a:pPr>
              <a:lnSpc>
                <a:spcPts val="800"/>
              </a:lnSpc>
            </a:pPr>
            <a:r>
              <a:rPr lang="da-DK" sz="770" cap="all" baseline="0" dirty="0">
                <a:solidFill>
                  <a:schemeClr val="bg1">
                    <a:lumMod val="65000"/>
                  </a:schemeClr>
                </a:solidFill>
              </a:rPr>
              <a:t>Bæredygtighed</a:t>
            </a:r>
          </a:p>
        </p:txBody>
      </p:sp>
    </p:spTree>
    <p:extLst>
      <p:ext uri="{BB962C8B-B14F-4D97-AF65-F5344CB8AC3E}">
        <p14:creationId xmlns:p14="http://schemas.microsoft.com/office/powerpoint/2010/main" val="378103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ugerdefinere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el 1"/>
          <p:cNvSpPr>
            <a:spLocks noGrp="1"/>
          </p:cNvSpPr>
          <p:nvPr>
            <p:ph type="title"/>
          </p:nvPr>
        </p:nvSpPr>
        <p:spPr>
          <a:xfrm>
            <a:off x="1259632" y="887760"/>
            <a:ext cx="7427168" cy="381000"/>
          </a:xfrm>
        </p:spPr>
        <p:txBody>
          <a:bodyPr>
            <a:normAutofit/>
          </a:bodyPr>
          <a:lstStyle>
            <a:lvl1pPr algn="l">
              <a:defRPr sz="2400">
                <a:solidFill>
                  <a:srgbClr val="00602C"/>
                </a:solidFill>
              </a:defRPr>
            </a:lvl1pPr>
          </a:lstStyle>
          <a:p>
            <a:r>
              <a:rPr lang="da-DK" dirty="0"/>
              <a:t>Klik for at redigere i master</a:t>
            </a:r>
          </a:p>
        </p:txBody>
      </p:sp>
      <p:sp>
        <p:nvSpPr>
          <p:cNvPr id="4" name="Tekstboks 3"/>
          <p:cNvSpPr txBox="1"/>
          <p:nvPr userDrawn="1"/>
        </p:nvSpPr>
        <p:spPr>
          <a:xfrm>
            <a:off x="7288755" y="6511115"/>
            <a:ext cx="900888" cy="205184"/>
          </a:xfrm>
          <a:prstGeom prst="rect">
            <a:avLst/>
          </a:prstGeom>
          <a:noFill/>
        </p:spPr>
        <p:txBody>
          <a:bodyPr wrap="none" lIns="0" tIns="0" rIns="0" bIns="0" rtlCol="0">
            <a:spAutoFit/>
          </a:bodyPr>
          <a:lstStyle/>
          <a:p>
            <a:pPr>
              <a:lnSpc>
                <a:spcPts val="800"/>
              </a:lnSpc>
            </a:pPr>
            <a:r>
              <a:rPr lang="da-DK" sz="770" cap="all" baseline="0" dirty="0">
                <a:solidFill>
                  <a:schemeClr val="bg1">
                    <a:lumMod val="65000"/>
                  </a:schemeClr>
                </a:solidFill>
              </a:rPr>
              <a:t>Vækst og </a:t>
            </a:r>
          </a:p>
          <a:p>
            <a:pPr>
              <a:lnSpc>
                <a:spcPts val="800"/>
              </a:lnSpc>
            </a:pPr>
            <a:r>
              <a:rPr lang="da-DK" sz="770" cap="all" baseline="0" dirty="0">
                <a:solidFill>
                  <a:schemeClr val="bg1">
                    <a:lumMod val="65000"/>
                  </a:schemeClr>
                </a:solidFill>
              </a:rPr>
              <a:t>Bæredygtighed</a:t>
            </a:r>
          </a:p>
        </p:txBody>
      </p:sp>
    </p:spTree>
    <p:extLst>
      <p:ext uri="{BB962C8B-B14F-4D97-AF65-F5344CB8AC3E}">
        <p14:creationId xmlns:p14="http://schemas.microsoft.com/office/powerpoint/2010/main" val="3825252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rugerdefinere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boks 2"/>
          <p:cNvSpPr txBox="1"/>
          <p:nvPr userDrawn="1"/>
        </p:nvSpPr>
        <p:spPr>
          <a:xfrm>
            <a:off x="7288755" y="6511115"/>
            <a:ext cx="900888" cy="205184"/>
          </a:xfrm>
          <a:prstGeom prst="rect">
            <a:avLst/>
          </a:prstGeom>
          <a:noFill/>
        </p:spPr>
        <p:txBody>
          <a:bodyPr wrap="none" lIns="0" tIns="0" rIns="0" bIns="0" rtlCol="0">
            <a:spAutoFit/>
          </a:bodyPr>
          <a:lstStyle/>
          <a:p>
            <a:pPr>
              <a:lnSpc>
                <a:spcPts val="800"/>
              </a:lnSpc>
            </a:pPr>
            <a:r>
              <a:rPr lang="da-DK" sz="770" cap="all" baseline="0" dirty="0">
                <a:solidFill>
                  <a:schemeClr val="bg1">
                    <a:lumMod val="65000"/>
                  </a:schemeClr>
                </a:solidFill>
              </a:rPr>
              <a:t>Vækst og </a:t>
            </a:r>
          </a:p>
          <a:p>
            <a:pPr>
              <a:lnSpc>
                <a:spcPts val="800"/>
              </a:lnSpc>
            </a:pPr>
            <a:r>
              <a:rPr lang="da-DK" sz="770" cap="all" baseline="0">
                <a:solidFill>
                  <a:schemeClr val="bg1">
                    <a:lumMod val="65000"/>
                  </a:schemeClr>
                </a:solidFill>
              </a:rPr>
              <a:t>Bæredygtighed</a:t>
            </a:r>
            <a:endParaRPr lang="da-DK" sz="770" cap="all" baseline="0" dirty="0">
              <a:solidFill>
                <a:schemeClr val="bg1">
                  <a:lumMod val="65000"/>
                </a:schemeClr>
              </a:solidFill>
            </a:endParaRPr>
          </a:p>
        </p:txBody>
      </p:sp>
    </p:spTree>
    <p:extLst>
      <p:ext uri="{BB962C8B-B14F-4D97-AF65-F5344CB8AC3E}">
        <p14:creationId xmlns:p14="http://schemas.microsoft.com/office/powerpoint/2010/main" val="3494479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E04D8-2A44-48D7-A386-8BF27127A3F9}" type="datetimeFigureOut">
              <a:rPr lang="da-DK" smtClean="0"/>
              <a:t>22-02-2025</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8C47C-614F-449A-8498-12461021B240}" type="slidenum">
              <a:rPr lang="da-DK" smtClean="0"/>
              <a:t>‹nr.›</a:t>
            </a:fld>
            <a:endParaRPr lang="da-DK"/>
          </a:p>
        </p:txBody>
      </p:sp>
    </p:spTree>
    <p:extLst>
      <p:ext uri="{BB962C8B-B14F-4D97-AF65-F5344CB8AC3E}">
        <p14:creationId xmlns:p14="http://schemas.microsoft.com/office/powerpoint/2010/main" val="384730164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2" r:id="rId4"/>
    <p:sldLayoutId id="2147483660" r:id="rId5"/>
    <p:sldLayoutId id="2147483661" r:id="rId6"/>
    <p:sldLayoutId id="2147483663" r:id="rId7"/>
  </p:sldLayoutIdLst>
  <p:txStyles>
    <p:titleStyle>
      <a:lvl1pPr algn="ctr" defTabSz="914400" rtl="0" eaLnBrk="1" latinLnBrk="0" hangingPunct="1">
        <a:spcBef>
          <a:spcPct val="0"/>
        </a:spcBef>
        <a:buNone/>
        <a:defRPr sz="4400" kern="1200">
          <a:solidFill>
            <a:srgbClr val="00602C"/>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b="1"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mailto:larc@holb.d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575048" y="476672"/>
            <a:ext cx="8568952" cy="2016224"/>
          </a:xfrm>
        </p:spPr>
        <p:txBody>
          <a:bodyPr>
            <a:noAutofit/>
          </a:bodyPr>
          <a:lstStyle/>
          <a:p>
            <a:r>
              <a:rPr lang="da-DK" sz="1800" b="1" u="sng" dirty="0">
                <a:effectLst/>
                <a:latin typeface="Verdana" panose="020B0604030504040204" pitchFamily="34" charset="0"/>
                <a:ea typeface="Times New Roman" panose="02020603050405020304" pitchFamily="18" charset="0"/>
                <a:cs typeface="Times New Roman" panose="02020603050405020304" pitchFamily="18" charset="0"/>
              </a:rPr>
              <a:t>Havnefrontens Beboerforening - </a:t>
            </a:r>
            <a:r>
              <a:rPr lang="da-DK" sz="1800" b="1" u="sng" dirty="0">
                <a:latin typeface="Verdana" panose="020B0604030504040204" pitchFamily="34" charset="0"/>
                <a:ea typeface="Times New Roman" panose="02020603050405020304" pitchFamily="18" charset="0"/>
                <a:cs typeface="Times New Roman" panose="02020603050405020304" pitchFamily="18" charset="0"/>
              </a:rPr>
              <a:t>20</a:t>
            </a:r>
            <a:r>
              <a:rPr lang="da-DK" sz="1800" b="1" u="sng" dirty="0">
                <a:effectLst/>
                <a:latin typeface="Verdana" panose="020B0604030504040204" pitchFamily="34" charset="0"/>
                <a:ea typeface="Times New Roman" panose="02020603050405020304" pitchFamily="18" charset="0"/>
                <a:cs typeface="Times New Roman" panose="02020603050405020304" pitchFamily="18" charset="0"/>
              </a:rPr>
              <a:t> FEBRUAR 2025:</a:t>
            </a:r>
            <a:br>
              <a:rPr lang="da-DK" sz="1800" b="1" u="sng" dirty="0">
                <a:effectLst/>
                <a:latin typeface="Verdana" panose="020B0604030504040204" pitchFamily="34" charset="0"/>
                <a:ea typeface="Times New Roman" panose="02020603050405020304" pitchFamily="18" charset="0"/>
                <a:cs typeface="Times New Roman" panose="02020603050405020304" pitchFamily="18" charset="0"/>
              </a:rPr>
            </a:br>
            <a:r>
              <a:rPr lang="da-DK" sz="1800" dirty="0">
                <a:effectLst/>
                <a:latin typeface="Verdana" panose="020B0604030504040204" pitchFamily="34" charset="0"/>
                <a:ea typeface="Times New Roman" panose="02020603050405020304" pitchFamily="18" charset="0"/>
                <a:cs typeface="Times New Roman" panose="02020603050405020304" pitchFamily="18" charset="0"/>
              </a:rPr>
              <a:t>- Holbæk Havn</a:t>
            </a:r>
            <a:br>
              <a:rPr lang="da-DK" sz="1400" dirty="0"/>
            </a:br>
            <a:br>
              <a:rPr lang="da-DK" sz="1400" dirty="0"/>
            </a:br>
            <a:r>
              <a:rPr lang="da-DK" sz="1400" dirty="0"/>
              <a:t>Lars Brandt Christensen, Mobilitet</a:t>
            </a:r>
            <a:br>
              <a:rPr lang="da-DK" sz="1400" dirty="0"/>
            </a:br>
            <a:r>
              <a:rPr lang="da-DK" sz="1400" b="0" dirty="0"/>
              <a:t>- Senior Projektleder og Bygherre i Anlægsteamet </a:t>
            </a:r>
            <a:br>
              <a:rPr lang="da-DK" sz="1800" b="0" dirty="0"/>
            </a:br>
            <a:endParaRPr lang="da-DK" sz="1800" dirty="0"/>
          </a:p>
        </p:txBody>
      </p:sp>
      <p:pic>
        <p:nvPicPr>
          <p:cNvPr id="4" name="Billede 3" descr="Et billede, der indeholder kort, skærmbillede&#10;&#10;Indhold genereret af kunstig intelligens kan være forkert.">
            <a:extLst>
              <a:ext uri="{FF2B5EF4-FFF2-40B4-BE49-F238E27FC236}">
                <a16:creationId xmlns:a16="http://schemas.microsoft.com/office/drawing/2014/main" id="{B33199BC-7FBF-8279-7B8B-B6F0CF2DF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132856"/>
            <a:ext cx="6660740" cy="3036058"/>
          </a:xfrm>
          <a:prstGeom prst="rect">
            <a:avLst/>
          </a:prstGeom>
        </p:spPr>
      </p:pic>
    </p:spTree>
    <p:extLst>
      <p:ext uri="{BB962C8B-B14F-4D97-AF65-F5344CB8AC3E}">
        <p14:creationId xmlns:p14="http://schemas.microsoft.com/office/powerpoint/2010/main" val="1240854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25536E-F21F-F003-6269-4DC864FA38BE}"/>
              </a:ext>
            </a:extLst>
          </p:cNvPr>
          <p:cNvSpPr>
            <a:spLocks noGrp="1"/>
          </p:cNvSpPr>
          <p:nvPr>
            <p:ph type="title"/>
          </p:nvPr>
        </p:nvSpPr>
        <p:spPr/>
        <p:txBody>
          <a:bodyPr>
            <a:normAutofit fontScale="90000"/>
          </a:bodyPr>
          <a:lstStyle/>
          <a:p>
            <a:r>
              <a:rPr lang="da-DK" sz="2400" b="1" dirty="0">
                <a:effectLst/>
                <a:latin typeface="Aptos" panose="020B0004020202020204" pitchFamily="34" charset="0"/>
                <a:ea typeface="Aptos" panose="020B0004020202020204" pitchFamily="34" charset="0"/>
                <a:cs typeface="Aptos" panose="020B0004020202020204" pitchFamily="34" charset="0"/>
              </a:rPr>
              <a:t>Ny Hage</a:t>
            </a:r>
            <a:endParaRPr lang="da-DK" b="1" dirty="0"/>
          </a:p>
        </p:txBody>
      </p:sp>
      <p:sp>
        <p:nvSpPr>
          <p:cNvPr id="3" name="Pladsholder til indhold 2">
            <a:extLst>
              <a:ext uri="{FF2B5EF4-FFF2-40B4-BE49-F238E27FC236}">
                <a16:creationId xmlns:a16="http://schemas.microsoft.com/office/drawing/2014/main" id="{2A11B3E9-4738-4070-A46C-E4B03A28A1D7}"/>
              </a:ext>
            </a:extLst>
          </p:cNvPr>
          <p:cNvSpPr>
            <a:spLocks noGrp="1"/>
          </p:cNvSpPr>
          <p:nvPr>
            <p:ph idx="1"/>
          </p:nvPr>
        </p:nvSpPr>
        <p:spPr/>
        <p:txBody>
          <a:bodyPr/>
          <a:lstStyle/>
          <a:p>
            <a:r>
              <a:rPr lang="da-DK" sz="1800" dirty="0">
                <a:effectLst/>
                <a:latin typeface="Aptos" panose="020B0004020202020204" pitchFamily="34" charset="0"/>
                <a:ea typeface="Aptos" panose="020B0004020202020204" pitchFamily="34" charset="0"/>
                <a:cs typeface="Aptos" panose="020B0004020202020204" pitchFamily="34" charset="0"/>
              </a:rPr>
              <a:t>Depotøen afventer stadig Miljøstyrelsens accept af nedlukningen. Områdets fremtidige anvendelse vil blive besluttet efter godkendelse, og projektet spiller en central rolle i udviklingen af Ny Hage som en fremtidig havnepark.</a:t>
            </a:r>
          </a:p>
          <a:p>
            <a:endParaRPr lang="da-DK" dirty="0"/>
          </a:p>
        </p:txBody>
      </p:sp>
    </p:spTree>
    <p:extLst>
      <p:ext uri="{BB962C8B-B14F-4D97-AF65-F5344CB8AC3E}">
        <p14:creationId xmlns:p14="http://schemas.microsoft.com/office/powerpoint/2010/main" val="2068045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9804A3-75EE-B83B-3584-FE7D43655C02}"/>
              </a:ext>
            </a:extLst>
          </p:cNvPr>
          <p:cNvSpPr>
            <a:spLocks noGrp="1"/>
          </p:cNvSpPr>
          <p:nvPr>
            <p:ph type="title"/>
          </p:nvPr>
        </p:nvSpPr>
        <p:spPr/>
        <p:txBody>
          <a:bodyPr>
            <a:normAutofit/>
          </a:bodyPr>
          <a:lstStyle/>
          <a:p>
            <a:r>
              <a:rPr lang="da-DK" sz="1800" b="1" dirty="0">
                <a:effectLst/>
                <a:latin typeface="Calibri" panose="020F0502020204030204" pitchFamily="34" charset="0"/>
                <a:ea typeface="Calibri" panose="020F0502020204030204" pitchFamily="34" charset="0"/>
                <a:cs typeface="Times New Roman" panose="02020603050405020304" pitchFamily="18" charset="0"/>
              </a:rPr>
              <a:t>Vedr. Havnen (svar på fremsendte spørgsmål)</a:t>
            </a:r>
            <a:endParaRPr lang="da-DK" dirty="0"/>
          </a:p>
        </p:txBody>
      </p:sp>
      <p:sp>
        <p:nvSpPr>
          <p:cNvPr id="3" name="Pladsholder til indhold 2">
            <a:extLst>
              <a:ext uri="{FF2B5EF4-FFF2-40B4-BE49-F238E27FC236}">
                <a16:creationId xmlns:a16="http://schemas.microsoft.com/office/drawing/2014/main" id="{987FA3D1-974F-93EE-7E1C-3E6EC8180A38}"/>
              </a:ext>
            </a:extLst>
          </p:cNvPr>
          <p:cNvSpPr>
            <a:spLocks noGrp="1"/>
          </p:cNvSpPr>
          <p:nvPr>
            <p:ph idx="1"/>
          </p:nvPr>
        </p:nvSpPr>
        <p:spPr/>
        <p:txBody>
          <a:bodyPr>
            <a:normAutofit fontScale="70000" lnSpcReduction="20000"/>
          </a:bodyPr>
          <a:lstStyle/>
          <a:p>
            <a:pPr marL="342900" lvl="0" indent="-342900">
              <a:lnSpc>
                <a:spcPct val="120000"/>
              </a:lnSpc>
              <a:spcAft>
                <a:spcPts val="800"/>
              </a:spcAft>
              <a:buFont typeface="Symbol" panose="05050102010706020507" pitchFamily="18" charset="2"/>
              <a:buChar char=""/>
            </a:pPr>
            <a:r>
              <a:rPr lang="da-DK" sz="1800" i="1" dirty="0">
                <a:effectLst/>
                <a:latin typeface="Calibri" panose="020F0502020204030204" pitchFamily="34" charset="0"/>
                <a:ea typeface="Calibri" panose="020F0502020204030204" pitchFamily="34" charset="0"/>
                <a:cs typeface="Times New Roman" panose="02020603050405020304" pitchFamily="18" charset="0"/>
              </a:rPr>
              <a:t>Hvad vil man gøre ved træbådene og husbåden, der allerede ligger i havnebassinet? </a:t>
            </a:r>
            <a:r>
              <a:rPr lang="da-DK" sz="1800" dirty="0">
                <a:effectLst/>
                <a:latin typeface="Calibri" panose="020F0502020204030204" pitchFamily="34" charset="0"/>
                <a:ea typeface="Calibri" panose="020F0502020204030204" pitchFamily="34" charset="0"/>
                <a:cs typeface="Times New Roman" panose="02020603050405020304" pitchFamily="18" charset="0"/>
              </a:rPr>
              <a:t>– </a:t>
            </a:r>
            <a:r>
              <a:rPr lang="da-DK" sz="1800" u="sng" dirty="0">
                <a:effectLst/>
                <a:latin typeface="Calibri" panose="020F0502020204030204" pitchFamily="34" charset="0"/>
                <a:ea typeface="Calibri" panose="020F0502020204030204" pitchFamily="34" charset="0"/>
                <a:cs typeface="Times New Roman" panose="02020603050405020304" pitchFamily="18" charset="0"/>
              </a:rPr>
              <a:t>De flyttes så der er adgang til bådebroen som vist på bilaget ved den politiske sagsbehandling</a:t>
            </a:r>
          </a:p>
          <a:p>
            <a:pPr marL="342900" lvl="0" indent="-342900">
              <a:lnSpc>
                <a:spcPct val="120000"/>
              </a:lnSpc>
              <a:spcAft>
                <a:spcPts val="800"/>
              </a:spcAft>
              <a:buFont typeface="Symbol" panose="05050102010706020507" pitchFamily="18" charset="2"/>
              <a:buChar char=""/>
            </a:pPr>
            <a:r>
              <a:rPr lang="da-DK" sz="1800" i="1" dirty="0">
                <a:effectLst/>
                <a:latin typeface="Calibri" panose="020F0502020204030204" pitchFamily="34" charset="0"/>
                <a:ea typeface="Calibri" panose="020F0502020204030204" pitchFamily="34" charset="0"/>
                <a:cs typeface="Times New Roman" panose="02020603050405020304" pitchFamily="18" charset="0"/>
              </a:rPr>
              <a:t>Øget trafik ved Havnefronten - har man tænkt flere parkeringsmuligheder? Hvor skal de parkere, når sejlere og gæster er på tur, måske også over en weekend? </a:t>
            </a:r>
            <a:r>
              <a:rPr lang="da-DK" sz="1800" dirty="0">
                <a:effectLst/>
                <a:latin typeface="Calibri" panose="020F0502020204030204" pitchFamily="34" charset="0"/>
                <a:ea typeface="Calibri" panose="020F0502020204030204" pitchFamily="34" charset="0"/>
                <a:cs typeface="Times New Roman" panose="02020603050405020304" pitchFamily="18" charset="0"/>
              </a:rPr>
              <a:t>– </a:t>
            </a:r>
            <a:r>
              <a:rPr lang="da-DK" sz="1800" u="sng" dirty="0">
                <a:effectLst/>
                <a:latin typeface="Calibri" panose="020F0502020204030204" pitchFamily="34" charset="0"/>
                <a:ea typeface="Calibri" panose="020F0502020204030204" pitchFamily="34" charset="0"/>
                <a:cs typeface="Times New Roman" panose="02020603050405020304" pitchFamily="18" charset="0"/>
              </a:rPr>
              <a:t>Der er ikke truffet beslutninger ift. til parkering. Ser man på ”Helhedsplanen Holbæk Havn” så vil denne ikke afstedkomme flere pladser end der reelt set er i dag.</a:t>
            </a:r>
          </a:p>
          <a:p>
            <a:pPr marL="342900" lvl="0" indent="-342900">
              <a:lnSpc>
                <a:spcPct val="120000"/>
              </a:lnSpc>
              <a:spcAft>
                <a:spcPts val="800"/>
              </a:spcAft>
              <a:buFont typeface="Symbol" panose="05050102010706020507" pitchFamily="18" charset="2"/>
              <a:buChar char=""/>
            </a:pPr>
            <a:r>
              <a:rPr lang="da-DK" sz="1800" i="1" dirty="0">
                <a:effectLst/>
                <a:latin typeface="Calibri" panose="020F0502020204030204" pitchFamily="34" charset="0"/>
                <a:ea typeface="Calibri" panose="020F0502020204030204" pitchFamily="34" charset="0"/>
                <a:cs typeface="Times New Roman" panose="02020603050405020304" pitchFamily="18" charset="0"/>
              </a:rPr>
              <a:t>Vil man samtidigt lave servicebygningen? </a:t>
            </a:r>
            <a:r>
              <a:rPr lang="da-DK" sz="1800" dirty="0">
                <a:effectLst/>
                <a:latin typeface="Calibri" panose="020F0502020204030204" pitchFamily="34" charset="0"/>
                <a:ea typeface="Calibri" panose="020F0502020204030204" pitchFamily="34" charset="0"/>
                <a:cs typeface="Times New Roman" panose="02020603050405020304" pitchFamily="18" charset="0"/>
              </a:rPr>
              <a:t>– </a:t>
            </a:r>
            <a:r>
              <a:rPr lang="da-DK" sz="1800" u="sng" dirty="0">
                <a:effectLst/>
                <a:latin typeface="Calibri" panose="020F0502020204030204" pitchFamily="34" charset="0"/>
                <a:ea typeface="Calibri" panose="020F0502020204030204" pitchFamily="34" charset="0"/>
                <a:cs typeface="Times New Roman" panose="02020603050405020304" pitchFamily="18" charset="0"/>
              </a:rPr>
              <a:t>Ja, det vil også blive etableret toilet og badeforhold (Hassan)</a:t>
            </a:r>
          </a:p>
          <a:p>
            <a:pPr marL="342900" lvl="0" indent="-342900">
              <a:lnSpc>
                <a:spcPct val="120000"/>
              </a:lnSpc>
              <a:spcAft>
                <a:spcPts val="800"/>
              </a:spcAft>
              <a:buFont typeface="Symbol" panose="05050102010706020507" pitchFamily="18" charset="2"/>
              <a:buChar char=""/>
            </a:pPr>
            <a:r>
              <a:rPr lang="da-DK" sz="1800" b="0" i="1" dirty="0">
                <a:effectLst/>
                <a:latin typeface="Calibri" panose="020F0502020204030204" pitchFamily="34" charset="0"/>
                <a:ea typeface="Calibri" panose="020F0502020204030204" pitchFamily="34" charset="0"/>
                <a:cs typeface="Times New Roman" panose="02020603050405020304" pitchFamily="18" charset="0"/>
              </a:rPr>
              <a:t>Præcis hvilken størrelse både er der tænkt på? </a:t>
            </a:r>
            <a:r>
              <a:rPr lang="da-DK" sz="1800" dirty="0">
                <a:effectLst/>
                <a:latin typeface="Calibri" panose="020F0502020204030204" pitchFamily="34" charset="0"/>
                <a:ea typeface="Calibri" panose="020F0502020204030204" pitchFamily="34" charset="0"/>
                <a:cs typeface="Times New Roman" panose="02020603050405020304" pitchFamily="18" charset="0"/>
              </a:rPr>
              <a:t>– </a:t>
            </a:r>
            <a:r>
              <a:rPr lang="da-DK" sz="1800" u="sng" dirty="0">
                <a:effectLst/>
                <a:latin typeface="Calibri" panose="020F0502020204030204" pitchFamily="34" charset="0"/>
                <a:ea typeface="Calibri" panose="020F0502020204030204" pitchFamily="34" charset="0"/>
                <a:cs typeface="Times New Roman" panose="02020603050405020304" pitchFamily="18" charset="0"/>
              </a:rPr>
              <a:t>Vanddybde og manøvreringsevne sætter begrænsningen – Der vil fortsat være plads til de store skibe langs Kraghs Brygge.</a:t>
            </a:r>
          </a:p>
          <a:p>
            <a:pPr marL="342900" lvl="0" indent="-342900">
              <a:lnSpc>
                <a:spcPct val="120000"/>
              </a:lnSpc>
              <a:spcAft>
                <a:spcPts val="800"/>
              </a:spcAft>
              <a:buFont typeface="Symbol" panose="05050102010706020507" pitchFamily="18" charset="2"/>
              <a:buChar char=""/>
            </a:pPr>
            <a:r>
              <a:rPr lang="da-DK" sz="1800" i="1" dirty="0">
                <a:effectLst/>
                <a:latin typeface="Calibri" panose="020F0502020204030204" pitchFamily="34" charset="0"/>
                <a:ea typeface="Calibri" panose="020F0502020204030204" pitchFamily="34" charset="0"/>
                <a:cs typeface="Times New Roman" panose="02020603050405020304" pitchFamily="18" charset="0"/>
              </a:rPr>
              <a:t>Hvis der skal ligge 100 både i området ved kulturbiografen, eller ved Kystliv området, hvor vil der være toilet forhold?</a:t>
            </a:r>
            <a:br>
              <a:rPr lang="da-DK" sz="1800" i="1" dirty="0">
                <a:effectLst/>
                <a:latin typeface="Calibri" panose="020F0502020204030204" pitchFamily="34" charset="0"/>
                <a:ea typeface="Calibri" panose="020F0502020204030204" pitchFamily="34" charset="0"/>
                <a:cs typeface="Times New Roman" panose="02020603050405020304" pitchFamily="18" charset="0"/>
              </a:rPr>
            </a:br>
            <a:r>
              <a:rPr lang="da-DK" sz="1800" i="1" dirty="0">
                <a:effectLst/>
                <a:latin typeface="Calibri" panose="020F0502020204030204" pitchFamily="34" charset="0"/>
                <a:ea typeface="Calibri" panose="020F0502020204030204" pitchFamily="34" charset="0"/>
                <a:cs typeface="Times New Roman" panose="02020603050405020304" pitchFamily="18" charset="0"/>
              </a:rPr>
              <a:t>Hvad bliver det næste indenfor en årrække - 100 bådpladser mere eller? - </a:t>
            </a:r>
            <a:r>
              <a:rPr lang="da-DK" u="sng" dirty="0">
                <a:latin typeface="Calibri" panose="020F0502020204030204" pitchFamily="34" charset="0"/>
                <a:ea typeface="Calibri" panose="020F0502020204030204" pitchFamily="34" charset="0"/>
                <a:cs typeface="Times New Roman" panose="02020603050405020304" pitchFamily="18" charset="0"/>
              </a:rPr>
              <a:t>Havneb</a:t>
            </a:r>
            <a:r>
              <a:rPr lang="da-DK" sz="1800" u="sng" dirty="0">
                <a:effectLst/>
                <a:latin typeface="Calibri" panose="020F0502020204030204" pitchFamily="34" charset="0"/>
                <a:ea typeface="Calibri" panose="020F0502020204030204" pitchFamily="34" charset="0"/>
                <a:cs typeface="Times New Roman" panose="02020603050405020304" pitchFamily="18" charset="0"/>
              </a:rPr>
              <a:t>assinet</a:t>
            </a:r>
            <a:r>
              <a:rPr lang="da-DK" u="sng" dirty="0">
                <a:latin typeface="Calibri" panose="020F0502020204030204" pitchFamily="34" charset="0"/>
                <a:ea typeface="Calibri" panose="020F0502020204030204" pitchFamily="34" charset="0"/>
                <a:cs typeface="Times New Roman" panose="02020603050405020304" pitchFamily="18" charset="0"/>
              </a:rPr>
              <a:t>s størrelse vil med disse bådebroer være umiddelbart være opbrugt, ift. at der stadig er et ønske om at store både som Georg Stage skal kunne manøvrere og ligge til kaj ved Kraghs Brygge.</a:t>
            </a:r>
            <a:endParaRPr lang="da-DK" sz="1800" u="sn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8291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6566D-C243-F4A1-D15F-70C848BC66DB}"/>
              </a:ext>
            </a:extLst>
          </p:cNvPr>
          <p:cNvSpPr>
            <a:spLocks noGrp="1"/>
          </p:cNvSpPr>
          <p:nvPr>
            <p:ph type="title"/>
          </p:nvPr>
        </p:nvSpPr>
        <p:spPr/>
        <p:txBody>
          <a:bodyPr>
            <a:normAutofit fontScale="90000"/>
          </a:bodyPr>
          <a:lstStyle/>
          <a:p>
            <a:r>
              <a:rPr lang="da-DK" sz="2400" b="1" dirty="0">
                <a:effectLst/>
                <a:latin typeface="Calibri" panose="020F0502020204030204" pitchFamily="34" charset="0"/>
                <a:ea typeface="Calibri" panose="020F0502020204030204" pitchFamily="34" charset="0"/>
                <a:cs typeface="Times New Roman" panose="02020603050405020304" pitchFamily="18" charset="0"/>
              </a:rPr>
              <a:t>Vedr. Havnen fortsat (svar på fremsendte spørgsmål)</a:t>
            </a:r>
            <a:endParaRPr lang="da-DK" dirty="0"/>
          </a:p>
        </p:txBody>
      </p:sp>
      <p:sp>
        <p:nvSpPr>
          <p:cNvPr id="3" name="Pladsholder til indhold 2">
            <a:extLst>
              <a:ext uri="{FF2B5EF4-FFF2-40B4-BE49-F238E27FC236}">
                <a16:creationId xmlns:a16="http://schemas.microsoft.com/office/drawing/2014/main" id="{F81D37FF-5621-6329-D58F-E4D7AC5245D6}"/>
              </a:ext>
            </a:extLst>
          </p:cNvPr>
          <p:cNvSpPr>
            <a:spLocks noGrp="1"/>
          </p:cNvSpPr>
          <p:nvPr>
            <p:ph idx="1"/>
          </p:nvPr>
        </p:nvSpPr>
        <p:spPr/>
        <p:txBody>
          <a:bodyPr>
            <a:normAutofit fontScale="77500" lnSpcReduction="20000"/>
          </a:bodyPr>
          <a:lstStyle/>
          <a:p>
            <a:pPr marL="342900" lvl="0" indent="-342900">
              <a:lnSpc>
                <a:spcPct val="120000"/>
              </a:lnSpc>
              <a:spcAft>
                <a:spcPts val="800"/>
              </a:spcAft>
              <a:buFont typeface="Symbol" panose="05050102010706020507" pitchFamily="18" charset="2"/>
              <a:buChar char=""/>
            </a:pPr>
            <a:r>
              <a:rPr lang="da-DK" sz="1800" i="1" dirty="0">
                <a:effectLst/>
                <a:latin typeface="Calibri" panose="020F0502020204030204" pitchFamily="34" charset="0"/>
                <a:ea typeface="Calibri" panose="020F0502020204030204" pitchFamily="34" charset="0"/>
                <a:cs typeface="Times New Roman" panose="02020603050405020304" pitchFamily="18" charset="0"/>
              </a:rPr>
              <a:t>Der skrives, at der kommer mindre både. Hvilke typer er det. Motor eller sejlbåde?</a:t>
            </a:r>
            <a:r>
              <a:rPr lang="da-DK" sz="1800" dirty="0">
                <a:effectLst/>
                <a:latin typeface="Calibri" panose="020F0502020204030204" pitchFamily="34" charset="0"/>
                <a:ea typeface="Calibri" panose="020F0502020204030204" pitchFamily="34" charset="0"/>
                <a:cs typeface="Times New Roman" panose="02020603050405020304" pitchFamily="18" charset="0"/>
              </a:rPr>
              <a:t> - </a:t>
            </a:r>
            <a:r>
              <a:rPr lang="da-DK" sz="1800" u="sng" dirty="0">
                <a:effectLst/>
                <a:latin typeface="Calibri" panose="020F0502020204030204" pitchFamily="34" charset="0"/>
                <a:ea typeface="Calibri" panose="020F0502020204030204" pitchFamily="34" charset="0"/>
                <a:cs typeface="Times New Roman" panose="02020603050405020304" pitchFamily="18" charset="0"/>
              </a:rPr>
              <a:t>Det vil være muligt at benytte det kommende anlæg for både mot</a:t>
            </a:r>
            <a:r>
              <a:rPr lang="da-DK" u="sng" dirty="0">
                <a:latin typeface="Calibri" panose="020F0502020204030204" pitchFamily="34" charset="0"/>
                <a:ea typeface="Calibri" panose="020F0502020204030204" pitchFamily="34" charset="0"/>
                <a:cs typeface="Times New Roman" panose="02020603050405020304" pitchFamily="18" charset="0"/>
              </a:rPr>
              <a:t>or- og sejlbåde.</a:t>
            </a:r>
            <a:endParaRPr lang="da-DK" sz="18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Aft>
                <a:spcPts val="800"/>
              </a:spcAft>
              <a:buFont typeface="Symbol" panose="05050102010706020507" pitchFamily="18" charset="2"/>
              <a:buChar char=""/>
            </a:pPr>
            <a:r>
              <a:rPr lang="da-DK" sz="1800" i="1" dirty="0">
                <a:effectLst/>
                <a:latin typeface="Calibri" panose="020F0502020204030204" pitchFamily="34" charset="0"/>
                <a:ea typeface="Calibri" panose="020F0502020204030204" pitchFamily="34" charset="0"/>
                <a:cs typeface="Times New Roman" panose="02020603050405020304" pitchFamily="18" charset="0"/>
              </a:rPr>
              <a:t>Hvor skal bådene tømme deres toilettanke? </a:t>
            </a:r>
            <a:r>
              <a:rPr lang="da-DK" sz="1800" b="0" dirty="0">
                <a:effectLst/>
                <a:latin typeface="Calibri" panose="020F0502020204030204" pitchFamily="34" charset="0"/>
                <a:ea typeface="Calibri" panose="020F0502020204030204" pitchFamily="34" charset="0"/>
                <a:cs typeface="Times New Roman" panose="02020603050405020304" pitchFamily="18" charset="0"/>
              </a:rPr>
              <a:t>- </a:t>
            </a:r>
            <a:r>
              <a:rPr lang="da-DK" sz="1800" u="sng" dirty="0">
                <a:effectLst/>
                <a:latin typeface="Calibri" panose="020F0502020204030204" pitchFamily="34" charset="0"/>
                <a:ea typeface="Calibri" panose="020F0502020204030204" pitchFamily="34" charset="0"/>
                <a:cs typeface="Times New Roman" panose="02020603050405020304" pitchFamily="18" charset="0"/>
              </a:rPr>
              <a:t>Eksisterende miljøstation på Kraghs Brygge skal også servicere brugerne af det nye anlæg.</a:t>
            </a:r>
          </a:p>
          <a:p>
            <a:pPr marL="342900" lvl="0" indent="-342900">
              <a:lnSpc>
                <a:spcPct val="120000"/>
              </a:lnSpc>
              <a:spcAft>
                <a:spcPts val="800"/>
              </a:spcAft>
              <a:buFont typeface="Symbol" panose="05050102010706020507" pitchFamily="18" charset="2"/>
              <a:buChar char=""/>
            </a:pPr>
            <a:r>
              <a:rPr lang="da-DK" sz="1800" i="1" dirty="0">
                <a:effectLst/>
                <a:latin typeface="Calibri" panose="020F0502020204030204" pitchFamily="34" charset="0"/>
                <a:ea typeface="Calibri" panose="020F0502020204030204" pitchFamily="34" charset="0"/>
                <a:cs typeface="Times New Roman" panose="02020603050405020304" pitchFamily="18" charset="0"/>
              </a:rPr>
              <a:t>Får sejlere adgang til Krags Brygge til af og pålæsning? (Det vil give meget trafik på området). – </a:t>
            </a:r>
            <a:r>
              <a:rPr lang="da-DK" sz="1800" u="sng" dirty="0">
                <a:effectLst/>
                <a:latin typeface="Calibri" panose="020F0502020204030204" pitchFamily="34" charset="0"/>
                <a:ea typeface="Calibri" panose="020F0502020204030204" pitchFamily="34" charset="0"/>
                <a:cs typeface="Times New Roman" panose="02020603050405020304" pitchFamily="18" charset="0"/>
              </a:rPr>
              <a:t>Som udgangspunkt skal der parkeres i området og på arealet vest for Filmtorvet. Så kan man </a:t>
            </a:r>
            <a:r>
              <a:rPr lang="da-DK" u="sng" dirty="0">
                <a:latin typeface="Calibri" panose="020F0502020204030204" pitchFamily="34" charset="0"/>
                <a:ea typeface="Calibri" panose="020F0502020204030204" pitchFamily="34" charset="0"/>
                <a:cs typeface="Times New Roman" panose="02020603050405020304" pitchFamily="18" charset="0"/>
              </a:rPr>
              <a:t>låne trækvogne af Havnevæsenet.</a:t>
            </a:r>
            <a:endParaRPr lang="da-DK" sz="18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Aft>
                <a:spcPts val="800"/>
              </a:spcAft>
              <a:buFont typeface="Symbol" panose="05050102010706020507" pitchFamily="18" charset="2"/>
              <a:buChar char=""/>
            </a:pPr>
            <a:r>
              <a:rPr lang="da-DK" sz="1800" i="1" dirty="0">
                <a:effectLst/>
                <a:latin typeface="Calibri" panose="020F0502020204030204" pitchFamily="34" charset="0"/>
                <a:ea typeface="Calibri" panose="020F0502020204030204" pitchFamily="34" charset="0"/>
                <a:cs typeface="Times New Roman" panose="02020603050405020304" pitchFamily="18" charset="0"/>
              </a:rPr>
              <a:t>Hvis der kommer både med master. Er man klar over hvor meget larm de laver når det blæser.</a:t>
            </a:r>
            <a:r>
              <a:rPr lang="da-DK" sz="1800" dirty="0">
                <a:effectLst/>
                <a:latin typeface="Calibri" panose="020F0502020204030204" pitchFamily="34" charset="0"/>
                <a:ea typeface="Calibri" panose="020F0502020204030204" pitchFamily="34" charset="0"/>
                <a:cs typeface="Times New Roman" panose="02020603050405020304" pitchFamily="18" charset="0"/>
              </a:rPr>
              <a:t> – </a:t>
            </a:r>
            <a:r>
              <a:rPr lang="da-DK" sz="1800" u="sng" dirty="0">
                <a:effectLst/>
                <a:latin typeface="Calibri" panose="020F0502020204030204" pitchFamily="34" charset="0"/>
                <a:ea typeface="Calibri" panose="020F0502020204030204" pitchFamily="34" charset="0"/>
                <a:cs typeface="Times New Roman" panose="02020603050405020304" pitchFamily="18" charset="0"/>
              </a:rPr>
              <a:t>Der vil komme både med master.</a:t>
            </a:r>
          </a:p>
          <a:p>
            <a:pPr marL="342900" lvl="0" indent="-342900">
              <a:lnSpc>
                <a:spcPct val="120000"/>
              </a:lnSpc>
              <a:spcAft>
                <a:spcPts val="800"/>
              </a:spcAft>
              <a:buFont typeface="Symbol" panose="05050102010706020507" pitchFamily="18" charset="2"/>
              <a:buChar char=""/>
            </a:pPr>
            <a:r>
              <a:rPr lang="da-DK" sz="1800" i="1" dirty="0">
                <a:effectLst/>
                <a:latin typeface="Calibri" panose="020F0502020204030204" pitchFamily="34" charset="0"/>
                <a:ea typeface="Calibri" panose="020F0502020204030204" pitchFamily="34" charset="0"/>
                <a:cs typeface="Times New Roman" panose="02020603050405020304" pitchFamily="18" charset="0"/>
              </a:rPr>
              <a:t>Hvor skal bådene oplægges om vinteren. Man må gå ud fra, at man tilfører flere pladser til sejler som står på Marinaens venteliste, eller? Her er der vel ikke flere pladser til vinterhi. </a:t>
            </a:r>
            <a:r>
              <a:rPr lang="da-DK" sz="1800" dirty="0">
                <a:effectLst/>
                <a:latin typeface="Calibri" panose="020F0502020204030204" pitchFamily="34" charset="0"/>
                <a:ea typeface="Calibri" panose="020F0502020204030204" pitchFamily="34" charset="0"/>
                <a:cs typeface="Times New Roman" panose="02020603050405020304" pitchFamily="18" charset="0"/>
              </a:rPr>
              <a:t>– </a:t>
            </a:r>
            <a:r>
              <a:rPr lang="da-DK" sz="1800" u="sng" dirty="0">
                <a:effectLst/>
                <a:latin typeface="Calibri" panose="020F0502020204030204" pitchFamily="34" charset="0"/>
                <a:ea typeface="Calibri" panose="020F0502020204030204" pitchFamily="34" charset="0"/>
                <a:cs typeface="Times New Roman" panose="02020603050405020304" pitchFamily="18" charset="0"/>
              </a:rPr>
              <a:t>Der har ved den seneste dialog med Marinaen vist sig ikke at være et stort behov for nye pladser. Skulle dette ændre sig i fremtiden må dialogen herom genoptages. Gæstesejlere vil ikke have et sådant behov.</a:t>
            </a:r>
          </a:p>
          <a:p>
            <a:endParaRPr lang="da-DK" dirty="0"/>
          </a:p>
        </p:txBody>
      </p:sp>
    </p:spTree>
    <p:extLst>
      <p:ext uri="{BB962C8B-B14F-4D97-AF65-F5344CB8AC3E}">
        <p14:creationId xmlns:p14="http://schemas.microsoft.com/office/powerpoint/2010/main" val="135859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F4083-92CB-0D9C-2289-1712C9C7BDF1}"/>
              </a:ext>
            </a:extLst>
          </p:cNvPr>
          <p:cNvSpPr>
            <a:spLocks noGrp="1"/>
          </p:cNvSpPr>
          <p:nvPr>
            <p:ph type="title"/>
          </p:nvPr>
        </p:nvSpPr>
        <p:spPr/>
        <p:txBody>
          <a:bodyPr>
            <a:normAutofit fontScale="90000"/>
          </a:bodyPr>
          <a:lstStyle/>
          <a:p>
            <a:r>
              <a:rPr lang="da-DK" sz="2400" b="1" dirty="0">
                <a:effectLst/>
                <a:latin typeface="Calibri" panose="020F0502020204030204" pitchFamily="34" charset="0"/>
                <a:ea typeface="Calibri" panose="020F0502020204030204" pitchFamily="34" charset="0"/>
                <a:cs typeface="Times New Roman" panose="02020603050405020304" pitchFamily="18" charset="0"/>
              </a:rPr>
              <a:t>Vedr. Havnen fortsat (svar på fremsendte spørgsmål)</a:t>
            </a:r>
            <a:endParaRPr lang="da-DK" dirty="0"/>
          </a:p>
        </p:txBody>
      </p:sp>
      <p:sp>
        <p:nvSpPr>
          <p:cNvPr id="3" name="Pladsholder til indhold 2">
            <a:extLst>
              <a:ext uri="{FF2B5EF4-FFF2-40B4-BE49-F238E27FC236}">
                <a16:creationId xmlns:a16="http://schemas.microsoft.com/office/drawing/2014/main" id="{1CC1B34A-5F5D-B624-7273-983C0FE38544}"/>
              </a:ext>
            </a:extLst>
          </p:cNvPr>
          <p:cNvSpPr>
            <a:spLocks noGrp="1"/>
          </p:cNvSpPr>
          <p:nvPr>
            <p:ph idx="1"/>
          </p:nvPr>
        </p:nvSpPr>
        <p:spPr/>
        <p:txBody>
          <a:bodyPr>
            <a:normAutofit fontScale="70000" lnSpcReduction="20000"/>
          </a:bodyPr>
          <a:lstStyle/>
          <a:p>
            <a:pPr marL="342900" lvl="0" indent="-342900">
              <a:lnSpc>
                <a:spcPct val="120000"/>
              </a:lnSpc>
              <a:spcAft>
                <a:spcPts val="800"/>
              </a:spcAft>
              <a:buFont typeface="Symbol" panose="05050102010706020507" pitchFamily="18" charset="2"/>
              <a:buChar char=""/>
            </a:pPr>
            <a:r>
              <a:rPr lang="da-DK" sz="1800" i="1" dirty="0">
                <a:effectLst/>
                <a:latin typeface="Calibri" panose="020F0502020204030204" pitchFamily="34" charset="0"/>
                <a:ea typeface="Calibri" panose="020F0502020204030204" pitchFamily="34" charset="0"/>
                <a:cs typeface="Times New Roman" panose="02020603050405020304" pitchFamily="18" charset="0"/>
              </a:rPr>
              <a:t>Skal der etableres mere strøm på området til bådene? </a:t>
            </a:r>
            <a:r>
              <a:rPr lang="da-DK" sz="1800" dirty="0">
                <a:effectLst/>
                <a:latin typeface="Calibri" panose="020F0502020204030204" pitchFamily="34" charset="0"/>
                <a:ea typeface="Calibri" panose="020F0502020204030204" pitchFamily="34" charset="0"/>
                <a:cs typeface="Times New Roman" panose="02020603050405020304" pitchFamily="18" charset="0"/>
              </a:rPr>
              <a:t>– </a:t>
            </a:r>
            <a:r>
              <a:rPr lang="da-DK" sz="1800" u="sng" dirty="0">
                <a:effectLst/>
                <a:latin typeface="Calibri" panose="020F0502020204030204" pitchFamily="34" charset="0"/>
                <a:ea typeface="Calibri" panose="020F0502020204030204" pitchFamily="34" charset="0"/>
                <a:cs typeface="Times New Roman" panose="02020603050405020304" pitchFamily="18" charset="0"/>
              </a:rPr>
              <a:t>Der etableres 100 nye stik på bådebroen til hver ny bådeplads, der er tidligere forberedt med en del trækrør i Krags Brygge.</a:t>
            </a:r>
          </a:p>
          <a:p>
            <a:pPr marL="342900" lvl="0" indent="-342900">
              <a:lnSpc>
                <a:spcPct val="120000"/>
              </a:lnSpc>
              <a:spcAft>
                <a:spcPts val="800"/>
              </a:spcAft>
              <a:buFont typeface="Symbol" panose="05050102010706020507" pitchFamily="18" charset="2"/>
              <a:buChar char=""/>
            </a:pPr>
            <a:r>
              <a:rPr lang="da-DK" sz="1800" i="1" dirty="0">
                <a:effectLst/>
                <a:latin typeface="Calibri" panose="020F0502020204030204" pitchFamily="34" charset="0"/>
                <a:ea typeface="Calibri" panose="020F0502020204030204" pitchFamily="34" charset="0"/>
                <a:cs typeface="Times New Roman" panose="02020603050405020304" pitchFamily="18" charset="0"/>
              </a:rPr>
              <a:t>Bliver der sat flere containere op, som også er sikret mod måger i området?</a:t>
            </a:r>
            <a:r>
              <a:rPr lang="da-DK" sz="1800" dirty="0">
                <a:effectLst/>
                <a:latin typeface="Calibri" panose="020F0502020204030204" pitchFamily="34" charset="0"/>
                <a:ea typeface="Calibri" panose="020F0502020204030204" pitchFamily="34" charset="0"/>
                <a:cs typeface="Times New Roman" panose="02020603050405020304" pitchFamily="18" charset="0"/>
              </a:rPr>
              <a:t> – </a:t>
            </a:r>
            <a:r>
              <a:rPr lang="da-DK" sz="1800" u="sng" dirty="0">
                <a:effectLst/>
                <a:latin typeface="Calibri" panose="020F0502020204030204" pitchFamily="34" charset="0"/>
                <a:ea typeface="Calibri" panose="020F0502020204030204" pitchFamily="34" charset="0"/>
                <a:cs typeface="Times New Roman" panose="02020603050405020304" pitchFamily="18" charset="0"/>
              </a:rPr>
              <a:t>Der er løbende fokus på om vores ”Big-</a:t>
            </a:r>
            <a:r>
              <a:rPr lang="da-DK" sz="1800" u="sng" dirty="0" err="1">
                <a:effectLst/>
                <a:latin typeface="Calibri" panose="020F0502020204030204" pitchFamily="34" charset="0"/>
                <a:ea typeface="Calibri" panose="020F0502020204030204" pitchFamily="34" charset="0"/>
                <a:cs typeface="Times New Roman" panose="02020603050405020304" pitchFamily="18" charset="0"/>
              </a:rPr>
              <a:t>Belly</a:t>
            </a:r>
            <a:r>
              <a:rPr lang="da-DK" sz="1800" u="sng" dirty="0">
                <a:effectLst/>
                <a:latin typeface="Calibri" panose="020F0502020204030204" pitchFamily="34" charset="0"/>
                <a:ea typeface="Calibri" panose="020F0502020204030204" pitchFamily="34" charset="0"/>
                <a:cs typeface="Times New Roman" panose="02020603050405020304" pitchFamily="18" charset="0"/>
              </a:rPr>
              <a:t>” skraldespande er tilstrækkelige. Der vil blive opsat nye i det omfang det behøves.</a:t>
            </a:r>
          </a:p>
          <a:p>
            <a:pPr marL="342900" lvl="0" indent="-342900">
              <a:lnSpc>
                <a:spcPct val="120000"/>
              </a:lnSpc>
              <a:spcAft>
                <a:spcPts val="800"/>
              </a:spcAft>
              <a:buFont typeface="Symbol" panose="05050102010706020507" pitchFamily="18" charset="2"/>
              <a:buChar char=""/>
            </a:pPr>
            <a:r>
              <a:rPr lang="da-DK" sz="1800" i="1" dirty="0">
                <a:effectLst/>
                <a:latin typeface="Calibri" panose="020F0502020204030204" pitchFamily="34" charset="0"/>
                <a:ea typeface="Calibri" panose="020F0502020204030204" pitchFamily="34" charset="0"/>
                <a:cs typeface="Times New Roman" panose="02020603050405020304" pitchFamily="18" charset="0"/>
              </a:rPr>
              <a:t>Hvad er årsagen til, at man ikke har inddraget de beboere/foreninger, som ligger direkte ud til havnen og dermed ført en dialog om fordele og ulemper ved kommunens projekt -altså en slags nabohøring?</a:t>
            </a:r>
            <a:r>
              <a:rPr lang="da-DK" sz="1800" dirty="0">
                <a:effectLst/>
                <a:latin typeface="Calibri" panose="020F0502020204030204" pitchFamily="34" charset="0"/>
                <a:ea typeface="Calibri" panose="020F0502020204030204" pitchFamily="34" charset="0"/>
                <a:cs typeface="Times New Roman" panose="02020603050405020304" pitchFamily="18" charset="0"/>
              </a:rPr>
              <a:t> – </a:t>
            </a:r>
            <a:r>
              <a:rPr lang="da-DK" sz="1800" u="sng" dirty="0">
                <a:effectLst/>
                <a:latin typeface="Calibri" panose="020F0502020204030204" pitchFamily="34" charset="0"/>
                <a:ea typeface="Calibri" panose="020F0502020204030204" pitchFamily="34" charset="0"/>
                <a:cs typeface="Times New Roman" panose="02020603050405020304" pitchFamily="18" charset="0"/>
              </a:rPr>
              <a:t>Etableringen af bådebroen er en udmøntning af Helhedsplanen for Holbæk Havn. I denne proces var der </a:t>
            </a:r>
            <a:r>
              <a:rPr lang="da-DK" u="sng" dirty="0">
                <a:latin typeface="Calibri" panose="020F0502020204030204" pitchFamily="34" charset="0"/>
                <a:ea typeface="Calibri" panose="020F0502020204030204" pitchFamily="34" charset="0"/>
                <a:cs typeface="Times New Roman" panose="02020603050405020304" pitchFamily="18" charset="0"/>
              </a:rPr>
              <a:t>inddragelse af borgere, politikere og andre interessenter.</a:t>
            </a:r>
            <a:endParaRPr lang="da-DK" sz="18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Aft>
                <a:spcPts val="800"/>
              </a:spcAft>
              <a:buFont typeface="Symbol" panose="05050102010706020507" pitchFamily="18" charset="2"/>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Hvad er årsagen til, at der pludselig er kapacitetsproblemer i lystbådehavnen og hvad er fordelingsnøglen for faste bådpladser og besøgende? </a:t>
            </a:r>
            <a:r>
              <a:rPr lang="da-DK" dirty="0">
                <a:latin typeface="Calibri" panose="020F0502020204030204" pitchFamily="34" charset="0"/>
                <a:ea typeface="Calibri" panose="020F0502020204030204" pitchFamily="34" charset="0"/>
                <a:cs typeface="Times New Roman" panose="02020603050405020304" pitchFamily="18" charset="0"/>
              </a:rPr>
              <a:t>– 20 af pladserne er forhåndsreserveret til de eksisterende bådepladser der flyttes til den nye bådebro. De resterende pladser fordeles derefter som vanligt.</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Aft>
                <a:spcPts val="800"/>
              </a:spcAft>
              <a:buFont typeface="Symbol" panose="05050102010706020507" pitchFamily="18" charset="2"/>
              <a:buChar char=""/>
            </a:pPr>
            <a:r>
              <a:rPr lang="da-DK" sz="1800" i="1" dirty="0">
                <a:effectLst/>
                <a:latin typeface="Calibri" panose="020F0502020204030204" pitchFamily="34" charset="0"/>
                <a:ea typeface="Calibri" panose="020F0502020204030204" pitchFamily="34" charset="0"/>
                <a:cs typeface="Times New Roman" panose="02020603050405020304" pitchFamily="18" charset="0"/>
              </a:rPr>
              <a:t>Hvor rentabelt er projektet - kunne man ikke bruge pengene andetsteds og starte op på kystsikring? </a:t>
            </a:r>
            <a:r>
              <a:rPr lang="da-DK" sz="1800" dirty="0">
                <a:effectLst/>
                <a:latin typeface="Calibri" panose="020F0502020204030204" pitchFamily="34" charset="0"/>
                <a:ea typeface="Calibri" panose="020F0502020204030204" pitchFamily="34" charset="0"/>
                <a:cs typeface="Times New Roman" panose="02020603050405020304" pitchFamily="18" charset="0"/>
              </a:rPr>
              <a:t>– </a:t>
            </a:r>
            <a:r>
              <a:rPr lang="da-DK" sz="1800" u="sng" dirty="0">
                <a:effectLst/>
                <a:latin typeface="Calibri" panose="020F0502020204030204" pitchFamily="34" charset="0"/>
                <a:ea typeface="Calibri" panose="020F0502020204030204" pitchFamily="34" charset="0"/>
                <a:cs typeface="Times New Roman" panose="02020603050405020304" pitchFamily="18" charset="0"/>
              </a:rPr>
              <a:t>Havnen skal også skal generere indtægter. Den nye bådebro er også en indsats i den retning.</a:t>
            </a:r>
          </a:p>
          <a:p>
            <a:endParaRPr lang="da-DK" dirty="0"/>
          </a:p>
        </p:txBody>
      </p:sp>
    </p:spTree>
    <p:extLst>
      <p:ext uri="{BB962C8B-B14F-4D97-AF65-F5344CB8AC3E}">
        <p14:creationId xmlns:p14="http://schemas.microsoft.com/office/powerpoint/2010/main" val="3289045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322AF-D269-DA2E-6E5C-55DEDFE2A2E4}"/>
              </a:ext>
            </a:extLst>
          </p:cNvPr>
          <p:cNvSpPr>
            <a:spLocks noGrp="1"/>
          </p:cNvSpPr>
          <p:nvPr>
            <p:ph type="title"/>
          </p:nvPr>
        </p:nvSpPr>
        <p:spPr/>
        <p:txBody>
          <a:bodyPr>
            <a:normAutofit fontScale="90000"/>
          </a:bodyPr>
          <a:lstStyle/>
          <a:p>
            <a:r>
              <a:rPr lang="da-DK" sz="1800" b="1" dirty="0">
                <a:effectLst/>
                <a:latin typeface="Calibri" panose="020F0502020204030204" pitchFamily="34" charset="0"/>
                <a:ea typeface="Calibri" panose="020F0502020204030204" pitchFamily="34" charset="0"/>
                <a:cs typeface="Times New Roman" panose="02020603050405020304" pitchFamily="18" charset="0"/>
              </a:rPr>
              <a:t>VEDR. DEPONIET PÅ NYHAGE, STØJ OG VEDLIGEHOLDELSE / RENHOLDELSE I OMRÅDET OMKRING </a:t>
            </a:r>
            <a:r>
              <a:rPr lang="da-DK" sz="1800" b="1" dirty="0">
                <a:latin typeface="Calibri" panose="020F0502020204030204" pitchFamily="34" charset="0"/>
                <a:cs typeface="Times New Roman" panose="02020603050405020304" pitchFamily="18" charset="0"/>
              </a:rPr>
              <a:t>HAVNEFRONTEN (svar på fremsendte spørgsmål)</a:t>
            </a:r>
          </a:p>
        </p:txBody>
      </p:sp>
      <p:sp>
        <p:nvSpPr>
          <p:cNvPr id="3" name="Pladsholder til indhold 2">
            <a:extLst>
              <a:ext uri="{FF2B5EF4-FFF2-40B4-BE49-F238E27FC236}">
                <a16:creationId xmlns:a16="http://schemas.microsoft.com/office/drawing/2014/main" id="{A2739115-BC63-244C-3329-26F8B9F26F35}"/>
              </a:ext>
            </a:extLst>
          </p:cNvPr>
          <p:cNvSpPr>
            <a:spLocks noGrp="1"/>
          </p:cNvSpPr>
          <p:nvPr>
            <p:ph idx="1"/>
          </p:nvPr>
        </p:nvSpPr>
        <p:spPr/>
        <p:txBody>
          <a:bodyPr>
            <a:normAutofit fontScale="77500" lnSpcReduction="20000"/>
          </a:bodyPr>
          <a:lstStyle/>
          <a:p>
            <a:pPr marL="342900" lvl="0" indent="-342900">
              <a:lnSpc>
                <a:spcPct val="107000"/>
              </a:lnSpc>
              <a:spcAft>
                <a:spcPts val="800"/>
              </a:spcAft>
              <a:buFont typeface="Symbol" panose="05050102010706020507" pitchFamily="18" charset="2"/>
              <a:buChar char=""/>
            </a:pPr>
            <a:r>
              <a:rPr lang="da-DK" sz="1800" i="1" dirty="0">
                <a:effectLst/>
                <a:latin typeface="Calibri" panose="020F0502020204030204" pitchFamily="34" charset="0"/>
                <a:ea typeface="Calibri" panose="020F0502020204030204" pitchFamily="34" charset="0"/>
                <a:cs typeface="Times New Roman" panose="02020603050405020304" pitchFamily="18" charset="0"/>
              </a:rPr>
              <a:t>Nyt omkring godkendelse af arealet ved </a:t>
            </a:r>
            <a:r>
              <a:rPr lang="da-DK" sz="1800" i="1" dirty="0" err="1">
                <a:effectLst/>
                <a:latin typeface="Calibri" panose="020F0502020204030204" pitchFamily="34" charset="0"/>
                <a:ea typeface="Calibri" panose="020F0502020204030204" pitchFamily="34" charset="0"/>
                <a:cs typeface="Times New Roman" panose="02020603050405020304" pitchFamily="18" charset="0"/>
              </a:rPr>
              <a:t>Nyhage</a:t>
            </a:r>
            <a:r>
              <a:rPr lang="da-DK" sz="1800" i="1" dirty="0">
                <a:effectLst/>
                <a:latin typeface="Calibri" panose="020F0502020204030204" pitchFamily="34" charset="0"/>
                <a:ea typeface="Calibri" panose="020F0502020204030204" pitchFamily="34" charset="0"/>
                <a:cs typeface="Times New Roman" panose="02020603050405020304" pitchFamily="18" charset="0"/>
              </a:rPr>
              <a:t> til rekreativt område.</a:t>
            </a:r>
            <a:r>
              <a:rPr lang="da-DK" sz="1800" dirty="0">
                <a:effectLst/>
                <a:latin typeface="Calibri" panose="020F0502020204030204" pitchFamily="34" charset="0"/>
                <a:ea typeface="Calibri" panose="020F0502020204030204" pitchFamily="34" charset="0"/>
                <a:cs typeface="Times New Roman" panose="02020603050405020304" pitchFamily="18" charset="0"/>
              </a:rPr>
              <a:t> – </a:t>
            </a:r>
            <a:r>
              <a:rPr lang="da-DK" sz="1800" u="sng" dirty="0">
                <a:effectLst/>
                <a:latin typeface="Calibri" panose="020F0502020204030204" pitchFamily="34" charset="0"/>
                <a:ea typeface="Calibri" panose="020F0502020204030204" pitchFamily="34" charset="0"/>
                <a:cs typeface="Times New Roman" panose="02020603050405020304" pitchFamily="18" charset="0"/>
              </a:rPr>
              <a:t>Mangler fortsat Miljøstyrelsens godkendelse af nedlukningen af det tidligere depot</a:t>
            </a:r>
          </a:p>
          <a:p>
            <a:pPr marL="342900" lvl="0" indent="-342900">
              <a:lnSpc>
                <a:spcPct val="107000"/>
              </a:lnSpc>
              <a:spcAft>
                <a:spcPts val="800"/>
              </a:spcAft>
              <a:buFont typeface="Symbol" panose="05050102010706020507" pitchFamily="18" charset="2"/>
              <a:buChar char=""/>
            </a:pPr>
            <a:r>
              <a:rPr lang="da-DK" sz="1800" i="1" dirty="0">
                <a:effectLst/>
                <a:latin typeface="Calibri" panose="020F0502020204030204" pitchFamily="34" charset="0"/>
                <a:ea typeface="Calibri" panose="020F0502020204030204" pitchFamily="34" charset="0"/>
                <a:cs typeface="Times New Roman" panose="02020603050405020304" pitchFamily="18" charset="0"/>
              </a:rPr>
              <a:t>Havnefronten har etableret en ”støjgruppe” som forsøger at fremkomme med forslag til reduktion af støj i løbet af 2025. I den forbindelse kunne det være interessant at høre om det er et emne, som har gehør hos kommunen og til hvem der skal rettes henvendelse</a:t>
            </a:r>
            <a:r>
              <a:rPr lang="da-DK" sz="1800" dirty="0">
                <a:effectLst/>
                <a:latin typeface="Calibri" panose="020F0502020204030204" pitchFamily="34" charset="0"/>
                <a:ea typeface="Calibri" panose="020F0502020204030204" pitchFamily="34" charset="0"/>
                <a:cs typeface="Times New Roman" panose="02020603050405020304" pitchFamily="18" charset="0"/>
              </a:rPr>
              <a:t>. – </a:t>
            </a:r>
            <a:r>
              <a:rPr lang="da-DK" sz="1800" u="sng" dirty="0">
                <a:effectLst/>
                <a:latin typeface="Calibri" panose="020F0502020204030204" pitchFamily="34" charset="0"/>
                <a:ea typeface="Calibri" panose="020F0502020204030204" pitchFamily="34" charset="0"/>
                <a:cs typeface="Times New Roman" panose="02020603050405020304" pitchFamily="18" charset="0"/>
              </a:rPr>
              <a:t>Støjgener behandles af vores virksomhedsteam: virksomhed@holb.dk.</a:t>
            </a:r>
          </a:p>
          <a:p>
            <a:pPr marL="342900" lvl="0" indent="-342900">
              <a:lnSpc>
                <a:spcPct val="107000"/>
              </a:lnSpc>
              <a:spcAft>
                <a:spcPts val="800"/>
              </a:spcAft>
              <a:buFont typeface="Symbol" panose="05050102010706020507" pitchFamily="18" charset="2"/>
              <a:buChar char=""/>
            </a:pPr>
            <a:r>
              <a:rPr lang="da-DK" sz="1800" i="1" dirty="0">
                <a:effectLst/>
                <a:latin typeface="Calibri" panose="020F0502020204030204" pitchFamily="34" charset="0"/>
                <a:ea typeface="Calibri" panose="020F0502020204030204" pitchFamily="34" charset="0"/>
                <a:cs typeface="Times New Roman" panose="02020603050405020304" pitchFamily="18" charset="0"/>
              </a:rPr>
              <a:t>Et emne, som altid er aktuelt, er troen på om Kommunen kan opretholde en ordentlig og vedvarende vedligeholdelse af Havneområdet inklusive Holbæk by. </a:t>
            </a:r>
            <a:br>
              <a:rPr lang="da-DK" sz="1800" i="1" dirty="0">
                <a:effectLst/>
                <a:latin typeface="Calibri" panose="020F0502020204030204" pitchFamily="34" charset="0"/>
                <a:ea typeface="Calibri" panose="020F0502020204030204" pitchFamily="34" charset="0"/>
                <a:cs typeface="Times New Roman" panose="02020603050405020304" pitchFamily="18" charset="0"/>
              </a:rPr>
            </a:br>
            <a:r>
              <a:rPr lang="da-DK" sz="1800" i="1" dirty="0">
                <a:effectLst/>
                <a:latin typeface="Calibri" panose="020F0502020204030204" pitchFamily="34" charset="0"/>
                <a:ea typeface="Calibri" panose="020F0502020204030204" pitchFamily="34" charset="0"/>
                <a:cs typeface="Times New Roman" panose="02020603050405020304" pitchFamily="18" charset="0"/>
              </a:rPr>
              <a:t>Kan man forestille sig små hold til oprydning, der oftere, end den servicebil vi ser i dag, kommer rundt omkring Havnen. </a:t>
            </a:r>
            <a:r>
              <a:rPr lang="da-DK" sz="1800" dirty="0">
                <a:effectLst/>
                <a:latin typeface="Calibri" panose="020F0502020204030204" pitchFamily="34" charset="0"/>
                <a:ea typeface="Calibri" panose="020F0502020204030204" pitchFamily="34" charset="0"/>
                <a:cs typeface="Times New Roman" panose="02020603050405020304" pitchFamily="18" charset="0"/>
              </a:rPr>
              <a:t>– </a:t>
            </a:r>
            <a:r>
              <a:rPr lang="da-DK" sz="1800" u="sng" dirty="0">
                <a:effectLst/>
                <a:latin typeface="Calibri" panose="020F0502020204030204" pitchFamily="34" charset="0"/>
                <a:ea typeface="Calibri" panose="020F0502020204030204" pitchFamily="34" charset="0"/>
                <a:cs typeface="Times New Roman" panose="02020603050405020304" pitchFamily="18" charset="0"/>
              </a:rPr>
              <a:t>Det er ikke planen at ændre på det nuværende service niveau. Indsatsen tilpasses efter behov </a:t>
            </a:r>
            <a:br>
              <a:rPr lang="da-DK" sz="1800" dirty="0">
                <a:effectLst/>
                <a:latin typeface="Calibri" panose="020F0502020204030204" pitchFamily="34" charset="0"/>
                <a:ea typeface="Calibri" panose="020F0502020204030204" pitchFamily="34" charset="0"/>
                <a:cs typeface="Times New Roman" panose="02020603050405020304" pitchFamily="18" charset="0"/>
              </a:rPr>
            </a:br>
            <a:r>
              <a:rPr lang="da-DK" sz="1800" b="1" i="1" dirty="0">
                <a:effectLst/>
                <a:latin typeface="Calibri" panose="020F0502020204030204" pitchFamily="34" charset="0"/>
                <a:ea typeface="Calibri" panose="020F0502020204030204" pitchFamily="34" charset="0"/>
                <a:cs typeface="Times New Roman" panose="02020603050405020304" pitchFamily="18" charset="0"/>
              </a:rPr>
              <a:t>Nedenstående er observationer mange af os oplever ved rejser:</a:t>
            </a:r>
            <a:br>
              <a:rPr lang="da-DK" sz="1800" i="1" dirty="0">
                <a:effectLst/>
                <a:latin typeface="Calibri" panose="020F0502020204030204" pitchFamily="34" charset="0"/>
                <a:ea typeface="Calibri" panose="020F0502020204030204" pitchFamily="34" charset="0"/>
                <a:cs typeface="Times New Roman" panose="02020603050405020304" pitchFamily="18" charset="0"/>
              </a:rPr>
            </a:br>
            <a:r>
              <a:rPr lang="da-DK" sz="1800" i="1" dirty="0">
                <a:effectLst/>
                <a:latin typeface="Calibri" panose="020F0502020204030204" pitchFamily="34" charset="0"/>
                <a:ea typeface="Calibri" panose="020F0502020204030204" pitchFamily="34" charset="0"/>
                <a:cs typeface="Times New Roman" panose="02020603050405020304" pitchFamily="18" charset="0"/>
              </a:rPr>
              <a:t>Mange steder i udlandet mødes man af små teams på 3-5 personer, som "sweeperområdet", så det altid fremstår flot. Herunder vedligeholder beplantning og fjerner affald og ikke mindst hundelorte. Teamet er klædt i gult arbejdstøj og signalerer at det er Kommunen, som arbejder til glæde for borgerne. Kommunen har fået en udfordring med at få alle arbejdsløse i beskæftigelse og i den forbindelse kunne det være interessant at etablere disse små hold. </a:t>
            </a:r>
          </a:p>
          <a:p>
            <a:endParaRPr lang="da-DK" dirty="0"/>
          </a:p>
        </p:txBody>
      </p:sp>
    </p:spTree>
    <p:extLst>
      <p:ext uri="{BB962C8B-B14F-4D97-AF65-F5344CB8AC3E}">
        <p14:creationId xmlns:p14="http://schemas.microsoft.com/office/powerpoint/2010/main" val="3821747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579039A-CDE9-759E-AD8E-8A472FA49ED7}"/>
              </a:ext>
            </a:extLst>
          </p:cNvPr>
          <p:cNvSpPr>
            <a:spLocks noGrp="1"/>
          </p:cNvSpPr>
          <p:nvPr>
            <p:ph type="title"/>
          </p:nvPr>
        </p:nvSpPr>
        <p:spPr>
          <a:xfrm>
            <a:off x="323528" y="1553792"/>
            <a:ext cx="8424936" cy="944628"/>
          </a:xfrm>
        </p:spPr>
        <p:txBody>
          <a:bodyPr>
            <a:normAutofit fontScale="90000"/>
          </a:bodyPr>
          <a:lstStyle/>
          <a:p>
            <a:pPr algn="ctr"/>
            <a:br>
              <a:rPr lang="da-DK" sz="3200" dirty="0"/>
            </a:br>
            <a:br>
              <a:rPr lang="da-DK" sz="3200" dirty="0"/>
            </a:br>
            <a:r>
              <a:rPr lang="da-DK" sz="3200" b="1" u="sng" dirty="0"/>
              <a:t>eventuelt</a:t>
            </a:r>
            <a:br>
              <a:rPr lang="da-DK" sz="3200" dirty="0"/>
            </a:br>
            <a:endParaRPr lang="da-DK" dirty="0"/>
          </a:p>
        </p:txBody>
      </p:sp>
      <p:sp>
        <p:nvSpPr>
          <p:cNvPr id="3" name="Pladsholder til indhold 2">
            <a:extLst>
              <a:ext uri="{FF2B5EF4-FFF2-40B4-BE49-F238E27FC236}">
                <a16:creationId xmlns:a16="http://schemas.microsoft.com/office/drawing/2014/main" id="{BE5E0BFA-6616-3764-1C74-BD3E5ADBE967}"/>
              </a:ext>
            </a:extLst>
          </p:cNvPr>
          <p:cNvSpPr>
            <a:spLocks noGrp="1"/>
          </p:cNvSpPr>
          <p:nvPr>
            <p:ph idx="4294967295"/>
          </p:nvPr>
        </p:nvSpPr>
        <p:spPr>
          <a:xfrm>
            <a:off x="216024" y="4913313"/>
            <a:ext cx="9144000" cy="1944688"/>
          </a:xfrm>
        </p:spPr>
        <p:txBody>
          <a:bodyPr>
            <a:normAutofit lnSpcReduction="10000"/>
          </a:bodyPr>
          <a:lstStyle/>
          <a:p>
            <a:endParaRPr lang="da-DK" sz="1400" u="sng" dirty="0"/>
          </a:p>
          <a:p>
            <a:endParaRPr lang="da-DK" sz="1400" u="sng" dirty="0"/>
          </a:p>
          <a:p>
            <a:endParaRPr lang="da-DK" sz="1400" u="sng" dirty="0"/>
          </a:p>
          <a:p>
            <a:pPr marL="0" indent="0">
              <a:buNone/>
            </a:pPr>
            <a:endParaRPr lang="da-DK" sz="1400" u="sng" dirty="0">
              <a:solidFill>
                <a:schemeClr val="bg1">
                  <a:lumMod val="95000"/>
                </a:schemeClr>
              </a:solidFill>
            </a:endParaRPr>
          </a:p>
          <a:p>
            <a:pPr marL="0" indent="0">
              <a:buNone/>
            </a:pPr>
            <a:endParaRPr lang="da-DK" sz="1400" b="0" dirty="0">
              <a:solidFill>
                <a:schemeClr val="bg1">
                  <a:lumMod val="95000"/>
                </a:schemeClr>
              </a:solidFill>
            </a:endParaRPr>
          </a:p>
          <a:p>
            <a:pPr marL="0" indent="0">
              <a:buNone/>
            </a:pPr>
            <a:r>
              <a:rPr lang="da-DK" sz="1400" b="0" dirty="0">
                <a:solidFill>
                  <a:schemeClr val="bg1">
                    <a:lumMod val="95000"/>
                  </a:schemeClr>
                </a:solidFill>
              </a:rPr>
              <a:t>Lars Brandt Christensen</a:t>
            </a:r>
            <a:endParaRPr lang="da-DK" sz="1400" b="0" dirty="0">
              <a:solidFill>
                <a:schemeClr val="bg1">
                  <a:lumMod val="95000"/>
                </a:schemeClr>
              </a:solidFill>
              <a:hlinkClick r:id="rId2">
                <a:extLst>
                  <a:ext uri="{A12FA001-AC4F-418D-AE19-62706E023703}">
                    <ahyp:hlinkClr xmlns:ahyp="http://schemas.microsoft.com/office/drawing/2018/hyperlinkcolor" val="tx"/>
                  </a:ext>
                </a:extLst>
              </a:hlinkClick>
            </a:endParaRPr>
          </a:p>
          <a:p>
            <a:pPr marL="0" indent="0">
              <a:buNone/>
            </a:pPr>
            <a:r>
              <a:rPr lang="da-DK" sz="1400" b="0" dirty="0">
                <a:solidFill>
                  <a:schemeClr val="bg1">
                    <a:lumMod val="95000"/>
                  </a:schemeClr>
                </a:solidFill>
              </a:rPr>
              <a:t>E-mail: larc@holb.dk</a:t>
            </a:r>
          </a:p>
          <a:p>
            <a:pPr marL="0" indent="0">
              <a:buNone/>
            </a:pPr>
            <a:r>
              <a:rPr lang="da-DK" sz="1400" b="0" dirty="0">
                <a:solidFill>
                  <a:schemeClr val="bg1">
                    <a:lumMod val="95000"/>
                  </a:schemeClr>
                </a:solidFill>
              </a:rPr>
              <a:t>Tlf.: 72 36 86 95</a:t>
            </a:r>
          </a:p>
          <a:p>
            <a:pPr algn="ctr"/>
            <a:endParaRPr lang="da-DK" sz="2800" dirty="0"/>
          </a:p>
        </p:txBody>
      </p:sp>
    </p:spTree>
    <p:extLst>
      <p:ext uri="{BB962C8B-B14F-4D97-AF65-F5344CB8AC3E}">
        <p14:creationId xmlns:p14="http://schemas.microsoft.com/office/powerpoint/2010/main" val="1540704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E94C80-718F-A0DD-E107-33A33C0C743A}"/>
              </a:ext>
            </a:extLst>
          </p:cNvPr>
          <p:cNvSpPr>
            <a:spLocks noGrp="1"/>
          </p:cNvSpPr>
          <p:nvPr>
            <p:ph type="title"/>
          </p:nvPr>
        </p:nvSpPr>
        <p:spPr/>
        <p:txBody>
          <a:bodyPr>
            <a:noAutofit/>
          </a:bodyPr>
          <a:lstStyle/>
          <a:p>
            <a:r>
              <a:rPr lang="da-DK" dirty="0"/>
              <a:t>Dagsorden</a:t>
            </a:r>
          </a:p>
        </p:txBody>
      </p:sp>
      <p:sp>
        <p:nvSpPr>
          <p:cNvPr id="3" name="Pladsholder til indhold 2">
            <a:extLst>
              <a:ext uri="{FF2B5EF4-FFF2-40B4-BE49-F238E27FC236}">
                <a16:creationId xmlns:a16="http://schemas.microsoft.com/office/drawing/2014/main" id="{196BE883-92FA-A65A-9284-CB92D80A828F}"/>
              </a:ext>
            </a:extLst>
          </p:cNvPr>
          <p:cNvSpPr>
            <a:spLocks noGrp="1"/>
          </p:cNvSpPr>
          <p:nvPr>
            <p:ph idx="1"/>
          </p:nvPr>
        </p:nvSpPr>
        <p:spPr/>
        <p:txBody>
          <a:bodyPr>
            <a:normAutofit/>
          </a:bodyPr>
          <a:lstStyle/>
          <a:p>
            <a:pPr marL="285750" indent="-285750">
              <a:buFont typeface="Arial" panose="020B0604020202020204" pitchFamily="34" charset="0"/>
              <a:buChar char="•"/>
              <a:tabLst>
                <a:tab pos="538163" algn="l"/>
                <a:tab pos="896938" algn="l"/>
              </a:tabLst>
            </a:pPr>
            <a:r>
              <a:rPr lang="da-DK" sz="1800" dirty="0">
                <a:effectLst/>
                <a:latin typeface="Calibri" panose="020F0502020204030204" pitchFamily="34" charset="0"/>
                <a:ea typeface="Times New Roman" panose="02020603050405020304" pitchFamily="18" charset="0"/>
              </a:rPr>
              <a:t>Introduktion</a:t>
            </a:r>
          </a:p>
          <a:p>
            <a:pPr marL="285750" indent="-285750">
              <a:buFont typeface="Arial" panose="020B0604020202020204" pitchFamily="34" charset="0"/>
              <a:buChar char="•"/>
              <a:tabLst>
                <a:tab pos="538163" algn="l"/>
                <a:tab pos="896938" algn="l"/>
              </a:tabLst>
            </a:pPr>
            <a:endParaRPr lang="da-DK" sz="1800" dirty="0">
              <a:effectLst/>
              <a:latin typeface="Calibri" panose="020F0502020204030204" pitchFamily="34" charset="0"/>
              <a:ea typeface="Aptos" panose="020B0004020202020204" pitchFamily="34" charset="0"/>
            </a:endParaRPr>
          </a:p>
          <a:p>
            <a:pPr marL="285750" lvl="0" indent="-285750">
              <a:buFont typeface="Arial" panose="020B0604020202020204" pitchFamily="34" charset="0"/>
              <a:buChar char="•"/>
            </a:pPr>
            <a:r>
              <a:rPr lang="da-DK" sz="1800" dirty="0">
                <a:effectLst/>
                <a:latin typeface="Calibri" panose="020F0502020204030204" pitchFamily="34" charset="0"/>
                <a:ea typeface="Times New Roman" panose="02020603050405020304" pitchFamily="18" charset="0"/>
              </a:rPr>
              <a:t>Igangværende projekter</a:t>
            </a:r>
          </a:p>
          <a:p>
            <a:pPr marL="285750" lvl="0" indent="-285750">
              <a:buFont typeface="Arial" panose="020B0604020202020204" pitchFamily="34" charset="0"/>
              <a:buChar char="•"/>
            </a:pPr>
            <a:endParaRPr lang="da-DK" sz="1800" dirty="0">
              <a:effectLst/>
              <a:latin typeface="Calibri" panose="020F0502020204030204" pitchFamily="34" charset="0"/>
              <a:ea typeface="Times New Roman" panose="02020603050405020304" pitchFamily="18" charset="0"/>
            </a:endParaRPr>
          </a:p>
          <a:p>
            <a:pPr marL="285750" lvl="0" indent="-285750">
              <a:buFont typeface="Arial" panose="020B0604020202020204" pitchFamily="34" charset="0"/>
              <a:buChar char="•"/>
            </a:pPr>
            <a:r>
              <a:rPr lang="da-DK" sz="1800" dirty="0">
                <a:effectLst/>
                <a:latin typeface="Calibri" panose="020F0502020204030204" pitchFamily="34" charset="0"/>
                <a:ea typeface="Aptos" panose="020B0004020202020204" pitchFamily="34" charset="0"/>
              </a:rPr>
              <a:t>Besvarelse af fremsendte spørgsmål</a:t>
            </a:r>
          </a:p>
          <a:p>
            <a:pPr marL="285750" lvl="0" indent="-285750">
              <a:buFont typeface="Arial" panose="020B0604020202020204" pitchFamily="34" charset="0"/>
              <a:buChar char="•"/>
            </a:pPr>
            <a:endParaRPr lang="da-DK" sz="1800" dirty="0">
              <a:effectLst/>
              <a:latin typeface="Calibri" panose="020F0502020204030204" pitchFamily="34" charset="0"/>
              <a:ea typeface="Aptos" panose="020B0004020202020204" pitchFamily="34" charset="0"/>
            </a:endParaRPr>
          </a:p>
          <a:p>
            <a:pPr marL="285750" lvl="0" indent="-285750">
              <a:buFont typeface="Arial" panose="020B0604020202020204" pitchFamily="34" charset="0"/>
              <a:buChar char="•"/>
            </a:pPr>
            <a:r>
              <a:rPr lang="da-DK" sz="1800" dirty="0">
                <a:effectLst/>
                <a:latin typeface="Calibri" panose="020F0502020204030204" pitchFamily="34" charset="0"/>
                <a:ea typeface="Aptos" panose="020B0004020202020204" pitchFamily="34" charset="0"/>
              </a:rPr>
              <a:t>Eventuelt</a:t>
            </a:r>
          </a:p>
        </p:txBody>
      </p:sp>
    </p:spTree>
    <p:extLst>
      <p:ext uri="{BB962C8B-B14F-4D97-AF65-F5344CB8AC3E}">
        <p14:creationId xmlns:p14="http://schemas.microsoft.com/office/powerpoint/2010/main" val="355564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BB290-6E52-F236-1DF2-1DC7AF116749}"/>
              </a:ext>
            </a:extLst>
          </p:cNvPr>
          <p:cNvSpPr>
            <a:spLocks noGrp="1"/>
          </p:cNvSpPr>
          <p:nvPr>
            <p:ph type="title"/>
          </p:nvPr>
        </p:nvSpPr>
        <p:spPr/>
        <p:txBody>
          <a:bodyPr>
            <a:noAutofit/>
          </a:bodyPr>
          <a:lstStyle/>
          <a:p>
            <a:r>
              <a:rPr lang="da-DK" sz="2200" b="1" dirty="0">
                <a:effectLst/>
                <a:latin typeface="Aptos" panose="020B0004020202020204" pitchFamily="34" charset="0"/>
                <a:ea typeface="Aptos" panose="020B0004020202020204" pitchFamily="34" charset="0"/>
                <a:cs typeface="Aptos" panose="020B0004020202020204" pitchFamily="34" charset="0"/>
              </a:rPr>
              <a:t>Introduktion</a:t>
            </a:r>
            <a:endParaRPr lang="da-DK" sz="2200" b="1" dirty="0"/>
          </a:p>
        </p:txBody>
      </p:sp>
      <p:sp>
        <p:nvSpPr>
          <p:cNvPr id="3" name="Pladsholder til indhold 2">
            <a:extLst>
              <a:ext uri="{FF2B5EF4-FFF2-40B4-BE49-F238E27FC236}">
                <a16:creationId xmlns:a16="http://schemas.microsoft.com/office/drawing/2014/main" id="{EC322F57-05A9-5479-0D73-5D415EB0179D}"/>
              </a:ext>
            </a:extLst>
          </p:cNvPr>
          <p:cNvSpPr>
            <a:spLocks noGrp="1"/>
          </p:cNvSpPr>
          <p:nvPr>
            <p:ph idx="1"/>
          </p:nvPr>
        </p:nvSpPr>
        <p:spPr/>
        <p:txBody>
          <a:bodyPr/>
          <a:lstStyle/>
          <a:p>
            <a:r>
              <a:rPr lang="da-DK" sz="1800" dirty="0">
                <a:effectLst/>
                <a:latin typeface="Aptos" panose="020B0004020202020204" pitchFamily="34" charset="0"/>
                <a:ea typeface="Aptos" panose="020B0004020202020204" pitchFamily="34" charset="0"/>
                <a:cs typeface="Aptos" panose="020B0004020202020204" pitchFamily="34" charset="0"/>
              </a:rPr>
              <a:t>Holbæk Havn gennemgår en række udviklingsprojekter i overensstemmelse med Helhedsplanen for Holbæk Havn.</a:t>
            </a:r>
          </a:p>
          <a:p>
            <a:endParaRPr lang="da-DK" dirty="0">
              <a:latin typeface="Aptos" panose="020B0004020202020204" pitchFamily="34" charset="0"/>
              <a:ea typeface="Aptos" panose="020B0004020202020204" pitchFamily="34" charset="0"/>
              <a:cs typeface="Aptos" panose="020B0004020202020204" pitchFamily="34" charset="0"/>
            </a:endParaRPr>
          </a:p>
          <a:p>
            <a:r>
              <a:rPr lang="da-DK" sz="1800" dirty="0">
                <a:effectLst/>
                <a:latin typeface="Aptos" panose="020B0004020202020204" pitchFamily="34" charset="0"/>
                <a:ea typeface="Aptos" panose="020B0004020202020204" pitchFamily="34" charset="0"/>
                <a:cs typeface="Aptos" panose="020B0004020202020204" pitchFamily="34" charset="0"/>
              </a:rPr>
              <a:t>Målet er at skabe en levende bydel, der binder bymidten sammen med havnen, integrerer rekreative områder, og fremmer maritime aktiviteter. </a:t>
            </a:r>
          </a:p>
          <a:p>
            <a:endParaRPr lang="da-DK" dirty="0">
              <a:latin typeface="Aptos" panose="020B0004020202020204" pitchFamily="34" charset="0"/>
              <a:ea typeface="Aptos" panose="020B0004020202020204" pitchFamily="34" charset="0"/>
              <a:cs typeface="Aptos" panose="020B0004020202020204" pitchFamily="34" charset="0"/>
            </a:endParaRPr>
          </a:p>
          <a:p>
            <a:r>
              <a:rPr lang="da-DK" dirty="0">
                <a:latin typeface="Aptos" panose="020B0004020202020204" pitchFamily="34" charset="0"/>
                <a:ea typeface="Aptos" panose="020B0004020202020204" pitchFamily="34" charset="0"/>
                <a:cs typeface="Aptos" panose="020B0004020202020204" pitchFamily="34" charset="0"/>
              </a:rPr>
              <a:t>Herefter</a:t>
            </a:r>
            <a:r>
              <a:rPr lang="da-DK" sz="1800" dirty="0">
                <a:effectLst/>
                <a:latin typeface="Aptos" panose="020B0004020202020204" pitchFamily="34" charset="0"/>
                <a:ea typeface="Aptos" panose="020B0004020202020204" pitchFamily="34" charset="0"/>
                <a:cs typeface="Aptos" panose="020B0004020202020204" pitchFamily="34" charset="0"/>
              </a:rPr>
              <a:t> følger en statusopdatering på de væsentligste projekter i henhold til helhedsplanens opdelinger.</a:t>
            </a:r>
          </a:p>
          <a:p>
            <a:endParaRPr lang="da-DK" dirty="0"/>
          </a:p>
        </p:txBody>
      </p:sp>
    </p:spTree>
    <p:extLst>
      <p:ext uri="{BB962C8B-B14F-4D97-AF65-F5344CB8AC3E}">
        <p14:creationId xmlns:p14="http://schemas.microsoft.com/office/powerpoint/2010/main" val="416799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C6D290-7824-8D39-1419-0ED0F098B638}"/>
              </a:ext>
            </a:extLst>
          </p:cNvPr>
          <p:cNvSpPr>
            <a:spLocks noGrp="1"/>
          </p:cNvSpPr>
          <p:nvPr>
            <p:ph type="title"/>
          </p:nvPr>
        </p:nvSpPr>
        <p:spPr/>
        <p:txBody>
          <a:bodyPr>
            <a:noAutofit/>
          </a:bodyPr>
          <a:lstStyle/>
          <a:p>
            <a:r>
              <a:rPr lang="da-DK" sz="2200" b="1" dirty="0">
                <a:effectLst/>
                <a:latin typeface="Aptos" panose="020B0004020202020204" pitchFamily="34" charset="0"/>
                <a:ea typeface="Aptos" panose="020B0004020202020204" pitchFamily="34" charset="0"/>
                <a:cs typeface="Aptos" panose="020B0004020202020204" pitchFamily="34" charset="0"/>
              </a:rPr>
              <a:t>Oversigt over igangværende projekter</a:t>
            </a:r>
            <a:endParaRPr lang="da-DK" sz="2200" b="1" dirty="0"/>
          </a:p>
        </p:txBody>
      </p:sp>
      <p:sp>
        <p:nvSpPr>
          <p:cNvPr id="3" name="Pladsholder til indhold 2">
            <a:extLst>
              <a:ext uri="{FF2B5EF4-FFF2-40B4-BE49-F238E27FC236}">
                <a16:creationId xmlns:a16="http://schemas.microsoft.com/office/drawing/2014/main" id="{D5531288-BABA-BB17-E9C6-AC4B80128296}"/>
              </a:ext>
            </a:extLst>
          </p:cNvPr>
          <p:cNvSpPr>
            <a:spLocks noGrp="1"/>
          </p:cNvSpPr>
          <p:nvPr>
            <p:ph idx="1"/>
          </p:nvPr>
        </p:nvSpPr>
        <p:spPr/>
        <p:txBody>
          <a:bodyPr/>
          <a:lstStyle/>
          <a:p>
            <a:r>
              <a:rPr lang="da-DK" sz="1800" u="sng" dirty="0">
                <a:effectLst/>
                <a:latin typeface="Aptos" panose="020B0004020202020204" pitchFamily="34" charset="0"/>
                <a:ea typeface="Aptos" panose="020B0004020202020204" pitchFamily="34" charset="0"/>
                <a:cs typeface="Aptos" panose="020B0004020202020204" pitchFamily="34" charset="0"/>
              </a:rPr>
              <a:t>Ny Havn</a:t>
            </a:r>
          </a:p>
          <a:p>
            <a:r>
              <a:rPr lang="da-DK" sz="1800" dirty="0">
                <a:effectLst/>
                <a:latin typeface="Aptos" panose="020B0004020202020204" pitchFamily="34" charset="0"/>
                <a:ea typeface="Aptos" panose="020B0004020202020204" pitchFamily="34" charset="0"/>
                <a:cs typeface="Aptos" panose="020B0004020202020204" pitchFamily="34" charset="0"/>
              </a:rPr>
              <a:t>Flydebroerne i havnebassinet skal udvides for at imødekomme den stigende efterspørgsel på bådpladser, herunder til gæstesejlere. </a:t>
            </a:r>
            <a:endParaRPr lang="da-DK" dirty="0">
              <a:latin typeface="Aptos" panose="020B0004020202020204" pitchFamily="34" charset="0"/>
              <a:ea typeface="Aptos" panose="020B0004020202020204" pitchFamily="34" charset="0"/>
              <a:cs typeface="Aptos" panose="020B0004020202020204" pitchFamily="34" charset="0"/>
            </a:endParaRPr>
          </a:p>
          <a:p>
            <a:r>
              <a:rPr lang="da-DK" sz="1800" dirty="0">
                <a:effectLst/>
                <a:latin typeface="Aptos" panose="020B0004020202020204" pitchFamily="34" charset="0"/>
                <a:ea typeface="Aptos" panose="020B0004020202020204" pitchFamily="34" charset="0"/>
                <a:cs typeface="Aptos" panose="020B0004020202020204" pitchFamily="34" charset="0"/>
              </a:rPr>
              <a:t>Kommunalbestyrelsen har frigivet 32,4 mio. kr. til etableringen af flydebroerne, finansieret gennem </a:t>
            </a:r>
            <a:r>
              <a:rPr lang="da-DK" sz="1800" dirty="0" err="1">
                <a:effectLst/>
                <a:latin typeface="Aptos" panose="020B0004020202020204" pitchFamily="34" charset="0"/>
                <a:ea typeface="Aptos" panose="020B0004020202020204" pitchFamily="34" charset="0"/>
                <a:cs typeface="Aptos" panose="020B0004020202020204" pitchFamily="34" charset="0"/>
              </a:rPr>
              <a:t>låneoptagelse</a:t>
            </a:r>
            <a:r>
              <a:rPr lang="da-DK" sz="1800" dirty="0">
                <a:effectLst/>
                <a:latin typeface="Aptos" panose="020B0004020202020204" pitchFamily="34" charset="0"/>
                <a:ea typeface="Aptos" panose="020B0004020202020204" pitchFamily="34" charset="0"/>
                <a:cs typeface="Aptos" panose="020B0004020202020204" pitchFamily="34" charset="0"/>
              </a:rPr>
              <a:t>.</a:t>
            </a:r>
          </a:p>
          <a:p>
            <a:r>
              <a:rPr lang="da-DK" sz="1800" dirty="0">
                <a:effectLst/>
                <a:latin typeface="Aptos" panose="020B0004020202020204" pitchFamily="34" charset="0"/>
                <a:ea typeface="Aptos" panose="020B0004020202020204" pitchFamily="34" charset="0"/>
                <a:cs typeface="Aptos" panose="020B0004020202020204" pitchFamily="34" charset="0"/>
              </a:rPr>
              <a:t>Projektet forventes realiseret i 2025 og vil inkludere ca. 100 bådpladser. Ud af disse pladser vil 30 blive tildelt Holbæk Ny Havns </a:t>
            </a:r>
            <a:r>
              <a:rPr lang="da-DK" sz="1800" dirty="0" err="1">
                <a:effectLst/>
                <a:latin typeface="Aptos" panose="020B0004020202020204" pitchFamily="34" charset="0"/>
                <a:ea typeface="Aptos" panose="020B0004020202020204" pitchFamily="34" charset="0"/>
                <a:cs typeface="Aptos" panose="020B0004020202020204" pitchFamily="34" charset="0"/>
              </a:rPr>
              <a:t>Bådelaug</a:t>
            </a:r>
            <a:r>
              <a:rPr lang="da-DK" sz="1800" dirty="0">
                <a:effectLst/>
                <a:latin typeface="Aptos" panose="020B0004020202020204" pitchFamily="34" charset="0"/>
                <a:ea typeface="Aptos" panose="020B0004020202020204" pitchFamily="34" charset="0"/>
                <a:cs typeface="Aptos" panose="020B0004020202020204" pitchFamily="34" charset="0"/>
              </a:rPr>
              <a:t>, mens 70 kan anvises til andre bådejere.</a:t>
            </a:r>
          </a:p>
          <a:p>
            <a:r>
              <a:rPr lang="da-DK" sz="1800" dirty="0">
                <a:effectLst/>
                <a:latin typeface="Aptos" panose="020B0004020202020204" pitchFamily="34" charset="0"/>
                <a:ea typeface="Aptos" panose="020B0004020202020204" pitchFamily="34" charset="0"/>
                <a:cs typeface="Aptos" panose="020B0004020202020204" pitchFamily="34" charset="0"/>
              </a:rPr>
              <a:t>Der etableres desuden servicefaciliteter såsom toiletter, betalingsmodul til el og brændstof samt bølgedæmpning mod nord.</a:t>
            </a:r>
          </a:p>
          <a:p>
            <a:endParaRPr lang="da-DK" dirty="0"/>
          </a:p>
        </p:txBody>
      </p:sp>
    </p:spTree>
    <p:extLst>
      <p:ext uri="{BB962C8B-B14F-4D97-AF65-F5344CB8AC3E}">
        <p14:creationId xmlns:p14="http://schemas.microsoft.com/office/powerpoint/2010/main" val="89172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F9DC30-62AA-2B6A-B704-E61D17FC3328}"/>
              </a:ext>
            </a:extLst>
          </p:cNvPr>
          <p:cNvSpPr>
            <a:spLocks noGrp="1"/>
          </p:cNvSpPr>
          <p:nvPr>
            <p:ph type="title"/>
          </p:nvPr>
        </p:nvSpPr>
        <p:spPr/>
        <p:txBody>
          <a:bodyPr>
            <a:normAutofit fontScale="90000"/>
          </a:bodyPr>
          <a:lstStyle/>
          <a:p>
            <a:endParaRPr lang="da-DK"/>
          </a:p>
        </p:txBody>
      </p:sp>
      <p:pic>
        <p:nvPicPr>
          <p:cNvPr id="5" name="Pladsholder til indhold 4">
            <a:extLst>
              <a:ext uri="{FF2B5EF4-FFF2-40B4-BE49-F238E27FC236}">
                <a16:creationId xmlns:a16="http://schemas.microsoft.com/office/drawing/2014/main" id="{6E18AF3C-F8EB-8428-6E2E-EB53D04877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352" y="-6115"/>
            <a:ext cx="8579296" cy="5976355"/>
          </a:xfrm>
        </p:spPr>
      </p:pic>
    </p:spTree>
    <p:extLst>
      <p:ext uri="{BB962C8B-B14F-4D97-AF65-F5344CB8AC3E}">
        <p14:creationId xmlns:p14="http://schemas.microsoft.com/office/powerpoint/2010/main" val="3751712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2ACA95-CFB4-781F-95E5-6559F59AD488}"/>
              </a:ext>
            </a:extLst>
          </p:cNvPr>
          <p:cNvSpPr>
            <a:spLocks noGrp="1"/>
          </p:cNvSpPr>
          <p:nvPr>
            <p:ph type="title"/>
          </p:nvPr>
        </p:nvSpPr>
        <p:spPr/>
        <p:txBody>
          <a:bodyPr>
            <a:normAutofit fontScale="90000"/>
          </a:bodyPr>
          <a:lstStyle/>
          <a:p>
            <a:r>
              <a:rPr lang="da-DK" sz="2400" b="1" dirty="0">
                <a:effectLst/>
                <a:latin typeface="Aptos" panose="020B0004020202020204" pitchFamily="34" charset="0"/>
                <a:ea typeface="Aptos" panose="020B0004020202020204" pitchFamily="34" charset="0"/>
                <a:cs typeface="Aptos" panose="020B0004020202020204" pitchFamily="34" charset="0"/>
              </a:rPr>
              <a:t>igangværende projekter - fortsat</a:t>
            </a:r>
            <a:endParaRPr lang="da-DK" dirty="0"/>
          </a:p>
        </p:txBody>
      </p:sp>
      <p:sp>
        <p:nvSpPr>
          <p:cNvPr id="3" name="Pladsholder til indhold 2">
            <a:extLst>
              <a:ext uri="{FF2B5EF4-FFF2-40B4-BE49-F238E27FC236}">
                <a16:creationId xmlns:a16="http://schemas.microsoft.com/office/drawing/2014/main" id="{9FCAEC50-C64E-9364-8193-F30B047DF855}"/>
              </a:ext>
            </a:extLst>
          </p:cNvPr>
          <p:cNvSpPr>
            <a:spLocks noGrp="1"/>
          </p:cNvSpPr>
          <p:nvPr>
            <p:ph idx="1"/>
          </p:nvPr>
        </p:nvSpPr>
        <p:spPr/>
        <p:txBody>
          <a:bodyPr>
            <a:normAutofit fontScale="77500" lnSpcReduction="20000"/>
          </a:bodyPr>
          <a:lstStyle/>
          <a:p>
            <a:r>
              <a:rPr lang="da-DK" sz="1800" u="sng" dirty="0">
                <a:effectLst/>
                <a:latin typeface="Aptos" panose="020B0004020202020204" pitchFamily="34" charset="0"/>
                <a:ea typeface="Aptos" panose="020B0004020202020204" pitchFamily="34" charset="0"/>
                <a:cs typeface="Aptos" panose="020B0004020202020204" pitchFamily="34" charset="0"/>
              </a:rPr>
              <a:t>Blegstræde Hage</a:t>
            </a:r>
          </a:p>
          <a:p>
            <a:r>
              <a:rPr lang="da-DK" sz="1800" dirty="0">
                <a:effectLst/>
                <a:latin typeface="Aptos" panose="020B0004020202020204" pitchFamily="34" charset="0"/>
                <a:ea typeface="Aptos" panose="020B0004020202020204" pitchFamily="34" charset="0"/>
                <a:cs typeface="Aptos" panose="020B0004020202020204" pitchFamily="34" charset="0"/>
              </a:rPr>
              <a:t>Kystliv Holbæk arbejder på at styrke læringsmiljøet med nye undervisnings-, uddannelses- og forskningsfaciliteter samt et Fjordlaboratorium. Projektet er finansieret gennem støtte fra Realdania og A.P. Møller Fonden og er i planlægningsfasen. Det forventes at understøtte samarbejdet med uddannelsesinstitutioner og fremme kystnære natur- og kulturoplevelser.</a:t>
            </a:r>
          </a:p>
          <a:p>
            <a:endParaRPr lang="da-DK" dirty="0"/>
          </a:p>
          <a:p>
            <a:r>
              <a:rPr lang="da-DK" sz="1800" dirty="0">
                <a:effectLst/>
                <a:latin typeface="Aptos" panose="020B0004020202020204" pitchFamily="34" charset="0"/>
                <a:ea typeface="Aptos" panose="020B0004020202020204" pitchFamily="34" charset="0"/>
                <a:cs typeface="Aptos" panose="020B0004020202020204" pitchFamily="34" charset="0"/>
              </a:rPr>
              <a:t>Nationalmuseet har igangsat en ombygning og udbygning af deres bygning på havnen, hvor der arbejdes med restaurering og vedligeholdelse af historiske skibe samt formidling af søfartshistorie og maritime håndværk. Galeasen Anna Møller blev restaureret i perioden 2016-2021, og den næste restaureringsopgave omhandler sluppen Ruth. Hallen på Blegstræde Hage renoveres som en del af museets maritime udviklingsplan, hvilket vil forbedre faciliteterne til opbevaring og vedligeholdelse af skibene. I forbindelse med denne renovering planlægges det også at forbedre besøgsfaciliteterne, så der kan tilbydes bedre formidling af de maritime håndværk og traditioner. Desuden vil der blive etableret bedre værkstedsforhold for restaurering og vedligeholdelse af historiske skibe, hvilket skal styrke Nationalmuseets arbejde med bevaring af dansk søfartshistorie.</a:t>
            </a:r>
          </a:p>
          <a:p>
            <a:r>
              <a:rPr lang="da-DK" sz="1800" dirty="0">
                <a:effectLst/>
                <a:latin typeface="Aptos" panose="020B0004020202020204" pitchFamily="34" charset="0"/>
                <a:ea typeface="Aptos" panose="020B0004020202020204" pitchFamily="34" charset="0"/>
                <a:cs typeface="Aptos" panose="020B0004020202020204" pitchFamily="34" charset="0"/>
              </a:rPr>
              <a:t>Nationalmuseet har i 2023 iværksat en større renovering af STARK-HAL 3 for at forbedre undervisnings- og formidlingsfaciliteterne i bygningen. Projektet har en samlet anlægssum på 4.304.000 kr. og er finansieret af Nationalmuseet, fondsmidler og af Holbæk Kommune, der har støttet renoveringen med 921.500 kr.</a:t>
            </a:r>
          </a:p>
          <a:p>
            <a:endParaRPr lang="da-DK" dirty="0"/>
          </a:p>
        </p:txBody>
      </p:sp>
    </p:spTree>
    <p:extLst>
      <p:ext uri="{BB962C8B-B14F-4D97-AF65-F5344CB8AC3E}">
        <p14:creationId xmlns:p14="http://schemas.microsoft.com/office/powerpoint/2010/main" val="1804491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089247-2544-D918-4891-978A6560F2D0}"/>
              </a:ext>
            </a:extLst>
          </p:cNvPr>
          <p:cNvSpPr>
            <a:spLocks noGrp="1"/>
          </p:cNvSpPr>
          <p:nvPr>
            <p:ph type="title"/>
          </p:nvPr>
        </p:nvSpPr>
        <p:spPr/>
        <p:txBody>
          <a:bodyPr>
            <a:normAutofit fontScale="90000"/>
          </a:bodyPr>
          <a:lstStyle/>
          <a:p>
            <a:r>
              <a:rPr lang="da-DK" sz="2400" b="1" dirty="0">
                <a:effectLst/>
                <a:latin typeface="Aptos" panose="020B0004020202020204" pitchFamily="34" charset="0"/>
                <a:ea typeface="Aptos" panose="020B0004020202020204" pitchFamily="34" charset="0"/>
                <a:cs typeface="Aptos" panose="020B0004020202020204" pitchFamily="34" charset="0"/>
              </a:rPr>
              <a:t>igangværende projekter fortsat</a:t>
            </a:r>
            <a:endParaRPr lang="da-DK" dirty="0"/>
          </a:p>
        </p:txBody>
      </p:sp>
      <p:sp>
        <p:nvSpPr>
          <p:cNvPr id="3" name="Pladsholder til indhold 2">
            <a:extLst>
              <a:ext uri="{FF2B5EF4-FFF2-40B4-BE49-F238E27FC236}">
                <a16:creationId xmlns:a16="http://schemas.microsoft.com/office/drawing/2014/main" id="{DAB7AC6F-4087-D1D3-5D5B-2093D47AC8A0}"/>
              </a:ext>
            </a:extLst>
          </p:cNvPr>
          <p:cNvSpPr>
            <a:spLocks noGrp="1"/>
          </p:cNvSpPr>
          <p:nvPr>
            <p:ph idx="1"/>
          </p:nvPr>
        </p:nvSpPr>
        <p:spPr/>
        <p:txBody>
          <a:bodyPr/>
          <a:lstStyle/>
          <a:p>
            <a:r>
              <a:rPr lang="da-DK" sz="1800" u="sng" dirty="0">
                <a:effectLst/>
                <a:latin typeface="Aptos" panose="020B0004020202020204" pitchFamily="34" charset="0"/>
                <a:ea typeface="Aptos" panose="020B0004020202020204" pitchFamily="34" charset="0"/>
                <a:cs typeface="Aptos" panose="020B0004020202020204" pitchFamily="34" charset="0"/>
              </a:rPr>
              <a:t>Gl. Havn og Krags Brygge</a:t>
            </a:r>
          </a:p>
          <a:p>
            <a:r>
              <a:rPr lang="da-DK" sz="1800" dirty="0">
                <a:effectLst/>
                <a:latin typeface="Aptos" panose="020B0004020202020204" pitchFamily="34" charset="0"/>
                <a:ea typeface="Aptos" panose="020B0004020202020204" pitchFamily="34" charset="0"/>
                <a:cs typeface="Aptos" panose="020B0004020202020204" pitchFamily="34" charset="0"/>
              </a:rPr>
              <a:t>Formålet med plantebedene på Holbæk Havn er at skabe grønne og æstetiske byrum, der forbedrer havneområdets visuelle og rekreative kvalitet.</a:t>
            </a:r>
          </a:p>
          <a:p>
            <a:r>
              <a:rPr lang="da-DK" sz="1800" dirty="0">
                <a:effectLst/>
                <a:latin typeface="Aptos" panose="020B0004020202020204" pitchFamily="34" charset="0"/>
                <a:ea typeface="Aptos" panose="020B0004020202020204" pitchFamily="34" charset="0"/>
                <a:cs typeface="Aptos" panose="020B0004020202020204" pitchFamily="34" charset="0"/>
              </a:rPr>
              <a:t>De nye plantebede bidrager til en bæredygtig udvikling ved at styrke biodiversiteten, skabe mere behagelige opholdsområder og mindske varme</a:t>
            </a:r>
            <a:r>
              <a:rPr lang="da-DK" dirty="0">
                <a:latin typeface="Aptos" panose="020B0004020202020204" pitchFamily="34" charset="0"/>
                <a:ea typeface="Aptos" panose="020B0004020202020204" pitchFamily="34" charset="0"/>
                <a:cs typeface="Aptos" panose="020B0004020202020204" pitchFamily="34" charset="0"/>
              </a:rPr>
              <a:t>-</a:t>
            </a:r>
            <a:r>
              <a:rPr lang="da-DK" sz="1800" dirty="0">
                <a:effectLst/>
                <a:latin typeface="Aptos" panose="020B0004020202020204" pitchFamily="34" charset="0"/>
                <a:ea typeface="Aptos" panose="020B0004020202020204" pitchFamily="34" charset="0"/>
                <a:cs typeface="Aptos" panose="020B0004020202020204" pitchFamily="34" charset="0"/>
              </a:rPr>
              <a:t>ø-effekter i byen.</a:t>
            </a:r>
          </a:p>
          <a:p>
            <a:r>
              <a:rPr lang="da-DK" sz="1800" dirty="0">
                <a:effectLst/>
                <a:latin typeface="Aptos" panose="020B0004020202020204" pitchFamily="34" charset="0"/>
                <a:ea typeface="Aptos" panose="020B0004020202020204" pitchFamily="34" charset="0"/>
                <a:cs typeface="Aptos" panose="020B0004020202020204" pitchFamily="34" charset="0"/>
              </a:rPr>
              <a:t>Desuden fungerer bedene som en del af en helhedsplan for at aktivere og forskønne havneområdet.</a:t>
            </a:r>
          </a:p>
          <a:p>
            <a:endParaRPr lang="da-DK" dirty="0"/>
          </a:p>
        </p:txBody>
      </p:sp>
    </p:spTree>
    <p:extLst>
      <p:ext uri="{BB962C8B-B14F-4D97-AF65-F5344CB8AC3E}">
        <p14:creationId xmlns:p14="http://schemas.microsoft.com/office/powerpoint/2010/main" val="4284647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27437-038E-462C-CD45-1CF54135E262}"/>
              </a:ext>
            </a:extLst>
          </p:cNvPr>
          <p:cNvSpPr>
            <a:spLocks noGrp="1"/>
          </p:cNvSpPr>
          <p:nvPr>
            <p:ph type="title"/>
          </p:nvPr>
        </p:nvSpPr>
        <p:spPr/>
        <p:txBody>
          <a:bodyPr>
            <a:normAutofit fontScale="90000"/>
          </a:bodyPr>
          <a:lstStyle/>
          <a:p>
            <a:r>
              <a:rPr lang="da-DK" b="1" dirty="0"/>
              <a:t>Plantebede</a:t>
            </a:r>
          </a:p>
        </p:txBody>
      </p:sp>
      <p:sp>
        <p:nvSpPr>
          <p:cNvPr id="3" name="Pladsholder til indhold 2">
            <a:extLst>
              <a:ext uri="{FF2B5EF4-FFF2-40B4-BE49-F238E27FC236}">
                <a16:creationId xmlns:a16="http://schemas.microsoft.com/office/drawing/2014/main" id="{BDC44D83-9BB3-39AB-1C5A-A7CB701B5051}"/>
              </a:ext>
            </a:extLst>
          </p:cNvPr>
          <p:cNvSpPr>
            <a:spLocks noGrp="1"/>
          </p:cNvSpPr>
          <p:nvPr>
            <p:ph idx="1"/>
          </p:nvPr>
        </p:nvSpPr>
        <p:spPr/>
        <p:txBody>
          <a:bodyPr>
            <a:normAutofit fontScale="92500" lnSpcReduction="20000"/>
          </a:bodyPr>
          <a:lstStyle/>
          <a:p>
            <a:r>
              <a:rPr lang="da-DK" sz="1800" dirty="0">
                <a:effectLst/>
                <a:latin typeface="Aptos" panose="020B0004020202020204" pitchFamily="34" charset="0"/>
                <a:ea typeface="Aptos" panose="020B0004020202020204" pitchFamily="34" charset="0"/>
                <a:cs typeface="Aptos" panose="020B0004020202020204" pitchFamily="34" charset="0"/>
              </a:rPr>
              <a:t>Placering og arbejder på plantebedene:</a:t>
            </a:r>
          </a:p>
          <a:p>
            <a:pPr marL="342900" lvl="0" indent="-342900">
              <a:buSzPts val="1000"/>
              <a:buFont typeface="Symbol" panose="05050102010706020507" pitchFamily="18" charset="2"/>
              <a:buChar char=""/>
              <a:tabLst>
                <a:tab pos="457200" algn="l"/>
              </a:tabLst>
            </a:pPr>
            <a:r>
              <a:rPr lang="da-DK" sz="1800" i="1" dirty="0">
                <a:effectLst/>
                <a:latin typeface="Aptos" panose="020B0004020202020204" pitchFamily="34" charset="0"/>
                <a:ea typeface="Times New Roman" panose="02020603050405020304" pitchFamily="18" charset="0"/>
                <a:cs typeface="Aptos" panose="020B0004020202020204" pitchFamily="34" charset="0"/>
              </a:rPr>
              <a:t>Filmtorvet (østlige side, ved </a:t>
            </a:r>
            <a:r>
              <a:rPr lang="da-DK" sz="1800" i="1" dirty="0" err="1">
                <a:effectLst/>
                <a:latin typeface="Aptos" panose="020B0004020202020204" pitchFamily="34" charset="0"/>
                <a:ea typeface="Times New Roman" panose="02020603050405020304" pitchFamily="18" charset="0"/>
                <a:cs typeface="Aptos" panose="020B0004020202020204" pitchFamily="34" charset="0"/>
              </a:rPr>
              <a:t>bådlauget</a:t>
            </a:r>
            <a:r>
              <a:rPr lang="da-DK" sz="1800" i="1" dirty="0">
                <a:effectLst/>
                <a:latin typeface="Aptos" panose="020B0004020202020204" pitchFamily="34" charset="0"/>
                <a:ea typeface="Times New Roman" panose="02020603050405020304" pitchFamily="18" charset="0"/>
                <a:cs typeface="Aptos" panose="020B0004020202020204" pitchFamily="34" charset="0"/>
              </a:rPr>
              <a:t>)</a:t>
            </a:r>
            <a:endParaRPr lang="da-DK" sz="1800" dirty="0">
              <a:effectLst/>
              <a:latin typeface="Aptos" panose="020B0004020202020204" pitchFamily="34" charset="0"/>
              <a:ea typeface="Aptos" panose="020B0004020202020204" pitchFamily="34" charset="0"/>
              <a:cs typeface="Aptos" panose="020B0004020202020204" pitchFamily="34" charset="0"/>
            </a:endParaRPr>
          </a:p>
          <a:p>
            <a:pPr marL="457200"/>
            <a:r>
              <a:rPr lang="da-DK" sz="1800" dirty="0">
                <a:effectLst/>
                <a:latin typeface="Aptos" panose="020B0004020202020204" pitchFamily="34" charset="0"/>
                <a:ea typeface="Aptos" panose="020B0004020202020204" pitchFamily="34" charset="0"/>
                <a:cs typeface="Aptos" panose="020B0004020202020204" pitchFamily="34" charset="0"/>
              </a:rPr>
              <a:t>Eksisterende bede fjernes, og asfalt ryddes. Nye betonkanter etableres, og ledninger nedgraves i den nye jord til belysning.</a:t>
            </a:r>
          </a:p>
          <a:p>
            <a:pPr marL="342900" lvl="0" indent="-342900">
              <a:buSzPts val="1000"/>
              <a:buFont typeface="Symbol" panose="05050102010706020507" pitchFamily="18" charset="2"/>
              <a:buChar char=""/>
              <a:tabLst>
                <a:tab pos="457200" algn="l"/>
              </a:tabLst>
            </a:pPr>
            <a:r>
              <a:rPr lang="da-DK" sz="1800" i="1" dirty="0">
                <a:effectLst/>
                <a:latin typeface="Aptos" panose="020B0004020202020204" pitchFamily="34" charset="0"/>
                <a:ea typeface="Times New Roman" panose="02020603050405020304" pitchFamily="18" charset="0"/>
                <a:cs typeface="Aptos" panose="020B0004020202020204" pitchFamily="34" charset="0"/>
              </a:rPr>
              <a:t>Havneområdet mod nordvest (nær Kystliv og Havnebyen)</a:t>
            </a:r>
            <a:endParaRPr lang="da-DK" sz="1800" dirty="0">
              <a:effectLst/>
              <a:latin typeface="Aptos" panose="020B0004020202020204" pitchFamily="34" charset="0"/>
              <a:ea typeface="Aptos" panose="020B0004020202020204" pitchFamily="34" charset="0"/>
              <a:cs typeface="Aptos" panose="020B0004020202020204" pitchFamily="34" charset="0"/>
            </a:endParaRPr>
          </a:p>
          <a:p>
            <a:pPr marL="457200"/>
            <a:r>
              <a:rPr lang="da-DK" sz="1800" dirty="0">
                <a:effectLst/>
                <a:latin typeface="Aptos" panose="020B0004020202020204" pitchFamily="34" charset="0"/>
                <a:ea typeface="Aptos" panose="020B0004020202020204" pitchFamily="34" charset="0"/>
                <a:cs typeface="Aptos" panose="020B0004020202020204" pitchFamily="34" charset="0"/>
              </a:rPr>
              <a:t>Rydning af overflader og etablering af nye plantebede. Belysningsledninger nedgraves, og kabler etableres langs pladsens sydlige kant.</a:t>
            </a:r>
          </a:p>
          <a:p>
            <a:pPr marL="342900" lvl="0" indent="-342900">
              <a:buSzPts val="1000"/>
              <a:buFont typeface="Symbol" panose="05050102010706020507" pitchFamily="18" charset="2"/>
              <a:buChar char=""/>
              <a:tabLst>
                <a:tab pos="457200" algn="l"/>
              </a:tabLst>
            </a:pPr>
            <a:r>
              <a:rPr lang="da-DK" sz="1800" i="1" dirty="0">
                <a:effectLst/>
                <a:latin typeface="Aptos" panose="020B0004020202020204" pitchFamily="34" charset="0"/>
                <a:ea typeface="Times New Roman" panose="02020603050405020304" pitchFamily="18" charset="0"/>
                <a:cs typeface="Aptos" panose="020B0004020202020204" pitchFamily="34" charset="0"/>
              </a:rPr>
              <a:t>Streetfood-området (bag Nationalmuseet og Kystliv Holbæk)</a:t>
            </a:r>
            <a:endParaRPr lang="da-DK" sz="1800" dirty="0">
              <a:effectLst/>
              <a:latin typeface="Aptos" panose="020B0004020202020204" pitchFamily="34" charset="0"/>
              <a:ea typeface="Aptos" panose="020B0004020202020204" pitchFamily="34" charset="0"/>
              <a:cs typeface="Aptos" panose="020B0004020202020204" pitchFamily="34" charset="0"/>
            </a:endParaRPr>
          </a:p>
          <a:p>
            <a:pPr marL="457200"/>
            <a:r>
              <a:rPr lang="da-DK" sz="1800" dirty="0">
                <a:effectLst/>
                <a:latin typeface="Aptos" panose="020B0004020202020204" pitchFamily="34" charset="0"/>
                <a:ea typeface="Aptos" panose="020B0004020202020204" pitchFamily="34" charset="0"/>
                <a:cs typeface="Aptos" panose="020B0004020202020204" pitchFamily="34" charset="0"/>
              </a:rPr>
              <a:t>Rydning af overflader og fjernelse af asfalt. Nye betonkanter opsættes, og belysningsledninger nedgraves langs grusvejen nord om Nationalmuseet.</a:t>
            </a:r>
          </a:p>
          <a:p>
            <a:pPr marL="342900" lvl="0" indent="-342900">
              <a:buSzPts val="1000"/>
              <a:buFont typeface="Symbol" panose="05050102010706020507" pitchFamily="18" charset="2"/>
              <a:buChar char=""/>
              <a:tabLst>
                <a:tab pos="457200" algn="l"/>
              </a:tabLst>
            </a:pPr>
            <a:r>
              <a:rPr lang="da-DK" sz="1800" i="1" dirty="0">
                <a:effectLst/>
                <a:latin typeface="Aptos" panose="020B0004020202020204" pitchFamily="34" charset="0"/>
                <a:ea typeface="Times New Roman" panose="02020603050405020304" pitchFamily="18" charset="0"/>
                <a:cs typeface="Aptos" panose="020B0004020202020204" pitchFamily="34" charset="0"/>
              </a:rPr>
              <a:t>Krags Brygge (sydsiden af havnen)</a:t>
            </a:r>
            <a:endParaRPr lang="da-DK" sz="1800" dirty="0">
              <a:effectLst/>
              <a:latin typeface="Aptos" panose="020B0004020202020204" pitchFamily="34" charset="0"/>
              <a:ea typeface="Aptos" panose="020B0004020202020204" pitchFamily="34" charset="0"/>
              <a:cs typeface="Aptos" panose="020B0004020202020204" pitchFamily="34" charset="0"/>
            </a:endParaRPr>
          </a:p>
          <a:p>
            <a:pPr marL="457200"/>
            <a:r>
              <a:rPr lang="da-DK" sz="1800" dirty="0">
                <a:effectLst/>
                <a:latin typeface="Aptos" panose="020B0004020202020204" pitchFamily="34" charset="0"/>
                <a:ea typeface="Aptos" panose="020B0004020202020204" pitchFamily="34" charset="0"/>
                <a:cs typeface="Aptos" panose="020B0004020202020204" pitchFamily="34" charset="0"/>
              </a:rPr>
              <a:t>Rydning af eksisterende plantebede og etablering af nye betonkanter.</a:t>
            </a:r>
          </a:p>
          <a:p>
            <a:pPr marL="457200"/>
            <a:r>
              <a:rPr lang="da-DK" sz="1800" dirty="0">
                <a:effectLst/>
                <a:latin typeface="Aptos" panose="020B0004020202020204" pitchFamily="34" charset="0"/>
                <a:ea typeface="Aptos" panose="020B0004020202020204" pitchFamily="34" charset="0"/>
                <a:cs typeface="Aptos" panose="020B0004020202020204" pitchFamily="34" charset="0"/>
              </a:rPr>
              <a:t> </a:t>
            </a:r>
          </a:p>
          <a:p>
            <a:pPr marL="457200"/>
            <a:r>
              <a:rPr lang="da-DK" dirty="0">
                <a:latin typeface="Aptos" panose="020B0004020202020204" pitchFamily="34" charset="0"/>
                <a:ea typeface="Aptos" panose="020B0004020202020204" pitchFamily="34" charset="0"/>
                <a:cs typeface="Aptos" panose="020B0004020202020204" pitchFamily="34" charset="0"/>
              </a:rPr>
              <a:t>P</a:t>
            </a:r>
            <a:r>
              <a:rPr lang="da-DK" sz="1800" dirty="0">
                <a:effectLst/>
                <a:latin typeface="Aptos" panose="020B0004020202020204" pitchFamily="34" charset="0"/>
                <a:ea typeface="Aptos" panose="020B0004020202020204" pitchFamily="34" charset="0"/>
                <a:cs typeface="Aptos" panose="020B0004020202020204" pitchFamily="34" charset="0"/>
              </a:rPr>
              <a:t>lantebedene på stibroen – de hæves og der kommer nye planter i – projektet er færdigt medio april.</a:t>
            </a:r>
          </a:p>
          <a:p>
            <a:endParaRPr lang="da-DK" dirty="0"/>
          </a:p>
        </p:txBody>
      </p:sp>
    </p:spTree>
    <p:extLst>
      <p:ext uri="{BB962C8B-B14F-4D97-AF65-F5344CB8AC3E}">
        <p14:creationId xmlns:p14="http://schemas.microsoft.com/office/powerpoint/2010/main" val="3881686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55177A-CB2E-8DDA-8E05-06B1FBECE988}"/>
              </a:ext>
            </a:extLst>
          </p:cNvPr>
          <p:cNvSpPr>
            <a:spLocks noGrp="1"/>
          </p:cNvSpPr>
          <p:nvPr>
            <p:ph type="title"/>
          </p:nvPr>
        </p:nvSpPr>
        <p:spPr/>
        <p:txBody>
          <a:bodyPr>
            <a:normAutofit fontScale="90000"/>
          </a:bodyPr>
          <a:lstStyle/>
          <a:p>
            <a:r>
              <a:rPr lang="da-DK" b="1" dirty="0"/>
              <a:t>Plantebede</a:t>
            </a:r>
          </a:p>
        </p:txBody>
      </p:sp>
      <p:sp>
        <p:nvSpPr>
          <p:cNvPr id="3" name="Pladsholder til indhold 2">
            <a:extLst>
              <a:ext uri="{FF2B5EF4-FFF2-40B4-BE49-F238E27FC236}">
                <a16:creationId xmlns:a16="http://schemas.microsoft.com/office/drawing/2014/main" id="{7447C569-016E-C3C6-F6EC-83D040D046F0}"/>
              </a:ext>
            </a:extLst>
          </p:cNvPr>
          <p:cNvSpPr>
            <a:spLocks noGrp="1"/>
          </p:cNvSpPr>
          <p:nvPr>
            <p:ph idx="1"/>
          </p:nvPr>
        </p:nvSpPr>
        <p:spPr/>
        <p:txBody>
          <a:bodyPr/>
          <a:lstStyle/>
          <a:p>
            <a:endParaRPr lang="da-DK" dirty="0"/>
          </a:p>
        </p:txBody>
      </p:sp>
      <p:pic>
        <p:nvPicPr>
          <p:cNvPr id="2050" name="Picture 2" descr="Et billede, der indeholder tekst, skærmbillede, kort&#10;&#10;Automatisk genereret beskrivelse">
            <a:extLst>
              <a:ext uri="{FF2B5EF4-FFF2-40B4-BE49-F238E27FC236}">
                <a16:creationId xmlns:a16="http://schemas.microsoft.com/office/drawing/2014/main" id="{DA75FDCF-7246-78A1-CD2A-84AF9EC9E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987632"/>
            <a:ext cx="58293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Et billede, der indeholder skærmbillede, tekst, kort&#10;&#10;Automatisk genereret beskrivelse">
            <a:extLst>
              <a:ext uri="{FF2B5EF4-FFF2-40B4-BE49-F238E27FC236}">
                <a16:creationId xmlns:a16="http://schemas.microsoft.com/office/drawing/2014/main" id="{2B9ED974-6D1E-C9CB-DC70-7738BB3AA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231" y="404664"/>
            <a:ext cx="441960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32079"/>
      </p:ext>
    </p:extLst>
  </p:cSld>
  <p:clrMapOvr>
    <a:masterClrMapping/>
  </p:clrMapOvr>
</p:sld>
</file>

<file path=ppt/theme/theme1.xml><?xml version="1.0" encoding="utf-8"?>
<a:theme xmlns:a="http://schemas.openxmlformats.org/drawingml/2006/main" name="Kontortema">
  <a:themeElements>
    <a:clrScheme name="Holbæk STANDARD">
      <a:dk1>
        <a:srgbClr val="000000"/>
      </a:dk1>
      <a:lt1>
        <a:sysClr val="window" lastClr="FFFFFF"/>
      </a:lt1>
      <a:dk2>
        <a:srgbClr val="004161"/>
      </a:dk2>
      <a:lt2>
        <a:srgbClr val="EEECE1"/>
      </a:lt2>
      <a:accent1>
        <a:srgbClr val="156FA1"/>
      </a:accent1>
      <a:accent2>
        <a:srgbClr val="156FA1"/>
      </a:accent2>
      <a:accent3>
        <a:srgbClr val="156FA1"/>
      </a:accent3>
      <a:accent4>
        <a:srgbClr val="156FA1"/>
      </a:accent4>
      <a:accent5>
        <a:srgbClr val="156FA1"/>
      </a:accent5>
      <a:accent6>
        <a:srgbClr val="156FA1"/>
      </a:accent6>
      <a:hlink>
        <a:srgbClr val="156FA1"/>
      </a:hlink>
      <a:folHlink>
        <a:srgbClr val="156FA1"/>
      </a:folHlink>
    </a:clrScheme>
    <a:fontScheme name="Holbæk STANDARD">
      <a:majorFont>
        <a:latin typeface="Trebuchet MS"/>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F65D1BFA7069648B7EC1001D7D93788" ma:contentTypeVersion="13" ma:contentTypeDescription="Opret et nyt dokument." ma:contentTypeScope="" ma:versionID="dec635ec74c5b12da599c814b7b94d80">
  <xsd:schema xmlns:xsd="http://www.w3.org/2001/XMLSchema" xmlns:xs="http://www.w3.org/2001/XMLSchema" xmlns:p="http://schemas.microsoft.com/office/2006/metadata/properties" xmlns:ns2="9a62a25e-2a1b-43b6-86fd-ec5da9324fea" xmlns:ns3="db8c98e3-2662-47f9-89d5-bd09099ff40b" targetNamespace="http://schemas.microsoft.com/office/2006/metadata/properties" ma:root="true" ma:fieldsID="8e2171f7c0fee83dae314886ed526378" ns2:_="" ns3:_="">
    <xsd:import namespace="9a62a25e-2a1b-43b6-86fd-ec5da9324fea"/>
    <xsd:import namespace="db8c98e3-2662-47f9-89d5-bd09099ff40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2a25e-2a1b-43b6-86fd-ec5da9324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ledmærker" ma:readOnly="false" ma:fieldId="{5cf76f15-5ced-4ddc-b409-7134ff3c332f}" ma:taxonomyMulti="true" ma:sspId="11034fdb-2aff-486f-a74b-9e4e00e3217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8c98e3-2662-47f9-89d5-bd09099ff40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9903ef7-b73f-4b21-a786-7c6fe406debb}" ma:internalName="TaxCatchAll" ma:showField="CatchAllData" ma:web="db8c98e3-2662-47f9-89d5-bd09099ff4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20E919-4393-4623-8D64-A31316D824B7}">
  <ds:schemaRefs>
    <ds:schemaRef ds:uri="http://schemas.microsoft.com/sharepoint/v3/contenttype/forms"/>
  </ds:schemaRefs>
</ds:datastoreItem>
</file>

<file path=customXml/itemProps2.xml><?xml version="1.0" encoding="utf-8"?>
<ds:datastoreItem xmlns:ds="http://schemas.openxmlformats.org/officeDocument/2006/customXml" ds:itemID="{E2E542C7-B98B-4DD2-8BFD-37BD57CB09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62a25e-2a1b-43b6-86fd-ec5da9324fea"/>
    <ds:schemaRef ds:uri="db8c98e3-2662-47f9-89d5-bd09099ff4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6131</TotalTime>
  <Words>1616</Words>
  <Application>Microsoft Office PowerPoint</Application>
  <PresentationFormat>Skærmshow (4:3)</PresentationFormat>
  <Paragraphs>79</Paragraphs>
  <Slides>15</Slides>
  <Notes>1</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15</vt:i4>
      </vt:variant>
    </vt:vector>
  </HeadingPairs>
  <TitlesOfParts>
    <vt:vector size="23" baseType="lpstr">
      <vt:lpstr>Aptos</vt:lpstr>
      <vt:lpstr>Arial</vt:lpstr>
      <vt:lpstr>Calibri</vt:lpstr>
      <vt:lpstr>Symbol</vt:lpstr>
      <vt:lpstr>Trebuchet MS</vt:lpstr>
      <vt:lpstr>Verdana</vt:lpstr>
      <vt:lpstr>Wingdings</vt:lpstr>
      <vt:lpstr>Kontortema</vt:lpstr>
      <vt:lpstr>Havnefrontens Beboerforening - 20 FEBRUAR 2025: - Holbæk Havn  Lars Brandt Christensen, Mobilitet - Senior Projektleder og Bygherre i Anlægsteamet  </vt:lpstr>
      <vt:lpstr>Dagsorden</vt:lpstr>
      <vt:lpstr>Introduktion</vt:lpstr>
      <vt:lpstr>Oversigt over igangværende projekter</vt:lpstr>
      <vt:lpstr>PowerPoint-præsentation</vt:lpstr>
      <vt:lpstr>igangværende projekter - fortsat</vt:lpstr>
      <vt:lpstr>igangværende projekter fortsat</vt:lpstr>
      <vt:lpstr>Plantebede</vt:lpstr>
      <vt:lpstr>Plantebede</vt:lpstr>
      <vt:lpstr>Ny Hage</vt:lpstr>
      <vt:lpstr>Vedr. Havnen (svar på fremsendte spørgsmål)</vt:lpstr>
      <vt:lpstr>Vedr. Havnen fortsat (svar på fremsendte spørgsmål)</vt:lpstr>
      <vt:lpstr>Vedr. Havnen fortsat (svar på fremsendte spørgsmål)</vt:lpstr>
      <vt:lpstr>VEDR. DEPONIET PÅ NYHAGE, STØJ OG VEDLIGEHOLDELSE / RENHOLDELSE I OMRÅDET OMKRING HAVNEFRONTEN (svar på fremsendte spørgsmål)</vt:lpstr>
      <vt:lpstr>  eventuelt </vt:lpstr>
    </vt:vector>
  </TitlesOfParts>
  <Company>Holbæk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Per Diemer</dc:creator>
  <cp:lastModifiedBy>Nils Nykjær</cp:lastModifiedBy>
  <cp:revision>242</cp:revision>
  <cp:lastPrinted>2023-11-16T10:30:14Z</cp:lastPrinted>
  <dcterms:created xsi:type="dcterms:W3CDTF">2014-06-27T07:32:51Z</dcterms:created>
  <dcterms:modified xsi:type="dcterms:W3CDTF">2025-02-22T18:31:06Z</dcterms:modified>
</cp:coreProperties>
</file>